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29"/>
  </p:notesMasterIdLst>
  <p:sldIdLst>
    <p:sldId id="266" r:id="rId5"/>
    <p:sldId id="278" r:id="rId6"/>
    <p:sldId id="280" r:id="rId7"/>
    <p:sldId id="293" r:id="rId8"/>
    <p:sldId id="281" r:id="rId9"/>
    <p:sldId id="282" r:id="rId10"/>
    <p:sldId id="283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4" r:id="rId20"/>
    <p:sldId id="295" r:id="rId21"/>
    <p:sldId id="296" r:id="rId22"/>
    <p:sldId id="297" r:id="rId23"/>
    <p:sldId id="298" r:id="rId24"/>
    <p:sldId id="299" r:id="rId25"/>
    <p:sldId id="301" r:id="rId26"/>
    <p:sldId id="300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41CB0B-BBC8-4715-856C-742B68988BA7}">
          <p14:sldIdLst>
            <p14:sldId id="266"/>
            <p14:sldId id="278"/>
            <p14:sldId id="280"/>
            <p14:sldId id="293"/>
            <p14:sldId id="281"/>
            <p14:sldId id="282"/>
            <p14:sldId id="283"/>
            <p14:sldId id="284"/>
          </p14:sldIdLst>
        </p14:section>
        <p14:section name="Untitled Section" id="{5DCA8B1B-BCC7-4C44-8524-007B3526FDDE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1"/>
            <p14:sldId id="30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4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07/relationships/hdphoto" Target="../media/hdphoto6.wdp"/><Relationship Id="rId1" Type="http://schemas.openxmlformats.org/officeDocument/2006/relationships/image" Target="../media/image29.png"/><Relationship Id="rId4" Type="http://schemas.microsoft.com/office/2007/relationships/hdphoto" Target="../media/hdphoto7.wdp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07/relationships/hdphoto" Target="../media/hdphoto4.wdp"/><Relationship Id="rId1" Type="http://schemas.openxmlformats.org/officeDocument/2006/relationships/image" Target="../media/image22.png"/><Relationship Id="rId4" Type="http://schemas.microsoft.com/office/2007/relationships/hdphoto" Target="../media/hdphoto5.wdp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07/relationships/hdphoto" Target="../media/hdphoto6.wdp"/><Relationship Id="rId1" Type="http://schemas.openxmlformats.org/officeDocument/2006/relationships/image" Target="../media/image29.png"/><Relationship Id="rId4" Type="http://schemas.microsoft.com/office/2007/relationships/hdphoto" Target="../media/hdphoto7.wdp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07/relationships/hdphoto" Target="../media/hdphoto4.wdp"/><Relationship Id="rId1" Type="http://schemas.openxmlformats.org/officeDocument/2006/relationships/image" Target="../media/image22.png"/><Relationship Id="rId4" Type="http://schemas.microsoft.com/office/2007/relationships/hdphoto" Target="../media/hdphoto5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ED9B53-ED16-4FFE-8AAC-E4DBAE5BF2F0}" type="doc">
      <dgm:prSet loTypeId="urn:microsoft.com/office/officeart/2008/layout/BendingPictureCaption" loCatId="picture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45B196C-E823-4897-A9A3-52A5E9CAC99C}">
      <dgm:prSet phldrT="[Text]" custT="1"/>
      <dgm:spPr/>
      <dgm:t>
        <a:bodyPr/>
        <a:lstStyle/>
        <a:p>
          <a:pPr algn="l"/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</a:p>
        <a:p>
          <a:pPr algn="l"/>
          <a:b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Smartphones and Smart Televisions dominate revenue, highlighting them as the most profitable product categories.</a:t>
          </a:r>
        </a:p>
      </dgm:t>
    </dgm:pt>
    <dgm:pt modelId="{A15CF698-D3FF-420E-B440-CFEB0599C8CF}" type="parTrans" cxnId="{E0CB726E-D78D-4891-9CDC-7B7DFA2C1EA9}">
      <dgm:prSet/>
      <dgm:spPr/>
      <dgm:t>
        <a:bodyPr/>
        <a:lstStyle/>
        <a:p>
          <a:endParaRPr lang="en-IN"/>
        </a:p>
      </dgm:t>
    </dgm:pt>
    <dgm:pt modelId="{9BE39D8B-6A3C-4929-A81F-2E0C57B03591}" type="sibTrans" cxnId="{E0CB726E-D78D-4891-9CDC-7B7DFA2C1EA9}">
      <dgm:prSet/>
      <dgm:spPr/>
      <dgm:t>
        <a:bodyPr/>
        <a:lstStyle/>
        <a:p>
          <a:endParaRPr lang="en-IN"/>
        </a:p>
      </dgm:t>
    </dgm:pt>
    <dgm:pt modelId="{F1765FDD-29A6-4EFD-A301-220EA67307E4}">
      <dgm:prSet phldrT="[Text]" custT="1"/>
      <dgm:spPr/>
      <dgm:t>
        <a:bodyPr/>
        <a:lstStyle/>
        <a:p>
          <a:pPr algn="l"/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</a:p>
        <a:p>
          <a:pPr algn="l"/>
          <a:b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Sales volume appears unaffected by price, indicating consistent demand across price ranges.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9A8C6C-5855-40E4-AFF7-BCDCCFDB8BC4}" type="parTrans" cxnId="{80F56950-6611-4A44-B537-2C6E5F87A90A}">
      <dgm:prSet/>
      <dgm:spPr/>
      <dgm:t>
        <a:bodyPr/>
        <a:lstStyle/>
        <a:p>
          <a:endParaRPr lang="en-IN"/>
        </a:p>
      </dgm:t>
    </dgm:pt>
    <dgm:pt modelId="{B0B9C0DE-4933-4760-A4BB-AF6F879B716A}" type="sibTrans" cxnId="{80F56950-6611-4A44-B537-2C6E5F87A90A}">
      <dgm:prSet/>
      <dgm:spPr/>
      <dgm:t>
        <a:bodyPr/>
        <a:lstStyle/>
        <a:p>
          <a:endParaRPr lang="en-IN"/>
        </a:p>
      </dgm:t>
    </dgm:pt>
    <dgm:pt modelId="{532449D4-CB7A-48BF-AAE3-A55EA48A5508}" type="pres">
      <dgm:prSet presAssocID="{90ED9B53-ED16-4FFE-8AAC-E4DBAE5BF2F0}" presName="diagram" presStyleCnt="0">
        <dgm:presLayoutVars>
          <dgm:dir/>
        </dgm:presLayoutVars>
      </dgm:prSet>
      <dgm:spPr/>
    </dgm:pt>
    <dgm:pt modelId="{E4B6B975-C256-40D9-AF4D-96F6787C7708}" type="pres">
      <dgm:prSet presAssocID="{545B196C-E823-4897-A9A3-52A5E9CAC99C}" presName="composite" presStyleCnt="0"/>
      <dgm:spPr/>
    </dgm:pt>
    <dgm:pt modelId="{19866D1A-98F4-4661-BF7D-C1373A3CFC8E}" type="pres">
      <dgm:prSet presAssocID="{545B196C-E823-4897-A9A3-52A5E9CAC99C}" presName="Image" presStyleLbl="bgShp" presStyleIdx="0" presStyleCnt="2" custScaleX="220072" custScaleY="212051" custLinFactNeighborX="5607" custLinFactNeighborY="-3110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11" t="-857" r="411" b="-857"/>
          </a:stretch>
        </a:blipFill>
      </dgm:spPr>
    </dgm:pt>
    <dgm:pt modelId="{578D676D-8EDC-4871-A96B-C43DD91B0354}" type="pres">
      <dgm:prSet presAssocID="{545B196C-E823-4897-A9A3-52A5E9CAC99C}" presName="Parent" presStyleLbl="node0" presStyleIdx="0" presStyleCnt="2" custScaleX="265743" custScaleY="282523" custLinFactY="100000" custLinFactNeighborX="-6120" custLinFactNeighborY="155687">
        <dgm:presLayoutVars>
          <dgm:bulletEnabled val="1"/>
        </dgm:presLayoutVars>
      </dgm:prSet>
      <dgm:spPr/>
    </dgm:pt>
    <dgm:pt modelId="{8CA6E42A-3703-4723-AAEB-4C3D04354BBF}" type="pres">
      <dgm:prSet presAssocID="{9BE39D8B-6A3C-4929-A81F-2E0C57B03591}" presName="sibTrans" presStyleCnt="0"/>
      <dgm:spPr/>
    </dgm:pt>
    <dgm:pt modelId="{64A3DD00-FCB1-482F-A637-AC5BA9CCCF4E}" type="pres">
      <dgm:prSet presAssocID="{F1765FDD-29A6-4EFD-A301-220EA67307E4}" presName="composite" presStyleCnt="0"/>
      <dgm:spPr/>
    </dgm:pt>
    <dgm:pt modelId="{A32D74B5-047A-458D-A579-B13A2EF23BFF}" type="pres">
      <dgm:prSet presAssocID="{F1765FDD-29A6-4EFD-A301-220EA67307E4}" presName="Image" presStyleLbl="bgShp" presStyleIdx="1" presStyleCnt="2" custScaleX="220688" custScaleY="206077" custLinFactNeighborX="-8046" custLinFactNeighborY="-36361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A5D2EA-1133-499D-8334-436123B8B6D8}" type="pres">
      <dgm:prSet presAssocID="{F1765FDD-29A6-4EFD-A301-220EA67307E4}" presName="Parent" presStyleLbl="node0" presStyleIdx="1" presStyleCnt="2" custScaleX="252811" custScaleY="207888" custLinFactY="100000" custLinFactNeighborX="-10272" custLinFactNeighborY="156576">
        <dgm:presLayoutVars>
          <dgm:bulletEnabled val="1"/>
        </dgm:presLayoutVars>
      </dgm:prSet>
      <dgm:spPr/>
    </dgm:pt>
  </dgm:ptLst>
  <dgm:cxnLst>
    <dgm:cxn modelId="{304E7701-5209-4C7C-8105-20E5521307B0}" type="presOf" srcId="{90ED9B53-ED16-4FFE-8AAC-E4DBAE5BF2F0}" destId="{532449D4-CB7A-48BF-AAE3-A55EA48A5508}" srcOrd="0" destOrd="0" presId="urn:microsoft.com/office/officeart/2008/layout/BendingPictureCaption"/>
    <dgm:cxn modelId="{EE65FC69-F460-4A7B-82A8-599DCB796A86}" type="presOf" srcId="{F1765FDD-29A6-4EFD-A301-220EA67307E4}" destId="{B9A5D2EA-1133-499D-8334-436123B8B6D8}" srcOrd="0" destOrd="0" presId="urn:microsoft.com/office/officeart/2008/layout/BendingPictureCaption"/>
    <dgm:cxn modelId="{E0CB726E-D78D-4891-9CDC-7B7DFA2C1EA9}" srcId="{90ED9B53-ED16-4FFE-8AAC-E4DBAE5BF2F0}" destId="{545B196C-E823-4897-A9A3-52A5E9CAC99C}" srcOrd="0" destOrd="0" parTransId="{A15CF698-D3FF-420E-B440-CFEB0599C8CF}" sibTransId="{9BE39D8B-6A3C-4929-A81F-2E0C57B03591}"/>
    <dgm:cxn modelId="{80F56950-6611-4A44-B537-2C6E5F87A90A}" srcId="{90ED9B53-ED16-4FFE-8AAC-E4DBAE5BF2F0}" destId="{F1765FDD-29A6-4EFD-A301-220EA67307E4}" srcOrd="1" destOrd="0" parTransId="{E69A8C6C-5855-40E4-AFF7-BCDCCFDB8BC4}" sibTransId="{B0B9C0DE-4933-4760-A4BB-AF6F879B716A}"/>
    <dgm:cxn modelId="{A331CAA3-5767-4C77-9914-8ECD2E32335D}" type="presOf" srcId="{545B196C-E823-4897-A9A3-52A5E9CAC99C}" destId="{578D676D-8EDC-4871-A96B-C43DD91B0354}" srcOrd="0" destOrd="0" presId="urn:microsoft.com/office/officeart/2008/layout/BendingPictureCaption"/>
    <dgm:cxn modelId="{9C39EE44-0E15-4EF8-80FD-87BB227B5282}" type="presParOf" srcId="{532449D4-CB7A-48BF-AAE3-A55EA48A5508}" destId="{E4B6B975-C256-40D9-AF4D-96F6787C7708}" srcOrd="0" destOrd="0" presId="urn:microsoft.com/office/officeart/2008/layout/BendingPictureCaption"/>
    <dgm:cxn modelId="{EF46A6E9-AF25-4258-8990-C5C9D1AF32C3}" type="presParOf" srcId="{E4B6B975-C256-40D9-AF4D-96F6787C7708}" destId="{19866D1A-98F4-4661-BF7D-C1373A3CFC8E}" srcOrd="0" destOrd="0" presId="urn:microsoft.com/office/officeart/2008/layout/BendingPictureCaption"/>
    <dgm:cxn modelId="{996AB2BC-F6AD-41A3-A0FA-6BD4CE39C590}" type="presParOf" srcId="{E4B6B975-C256-40D9-AF4D-96F6787C7708}" destId="{578D676D-8EDC-4871-A96B-C43DD91B0354}" srcOrd="1" destOrd="0" presId="urn:microsoft.com/office/officeart/2008/layout/BendingPictureCaption"/>
    <dgm:cxn modelId="{F5D9CDB4-7D0E-48BD-AB23-4C5BDC0A014A}" type="presParOf" srcId="{532449D4-CB7A-48BF-AAE3-A55EA48A5508}" destId="{8CA6E42A-3703-4723-AAEB-4C3D04354BBF}" srcOrd="1" destOrd="0" presId="urn:microsoft.com/office/officeart/2008/layout/BendingPictureCaption"/>
    <dgm:cxn modelId="{E0C20598-E4D4-43E8-B2DB-1107D0D04FB9}" type="presParOf" srcId="{532449D4-CB7A-48BF-AAE3-A55EA48A5508}" destId="{64A3DD00-FCB1-482F-A637-AC5BA9CCCF4E}" srcOrd="2" destOrd="0" presId="urn:microsoft.com/office/officeart/2008/layout/BendingPictureCaption"/>
    <dgm:cxn modelId="{09C3578D-E5E5-40EB-A14B-7AECD1340810}" type="presParOf" srcId="{64A3DD00-FCB1-482F-A637-AC5BA9CCCF4E}" destId="{A32D74B5-047A-458D-A579-B13A2EF23BFF}" srcOrd="0" destOrd="0" presId="urn:microsoft.com/office/officeart/2008/layout/BendingPictureCaption"/>
    <dgm:cxn modelId="{685C6DB0-4BBC-44A2-9064-2E8F07E15E43}" type="presParOf" srcId="{64A3DD00-FCB1-482F-A637-AC5BA9CCCF4E}" destId="{B9A5D2EA-1133-499D-8334-436123B8B6D8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A636523-C4FA-4965-B8BF-8F30FDD3B119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39AD9BB-E280-4234-AAE5-60D0CC64E1F4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IN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</a:p>
        <a:p>
          <a:pPr algn="l">
            <a:buFont typeface="Arial" panose="020B0604020202020204" pitchFamily="34" charset="0"/>
            <a:buChar char="•"/>
          </a:pP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The 21–30% discount range drives the highest revenue. Steep discounts (61%+) also perform well, likely from volume sales, while minimal discounts (0–10%) attract the least customer interest.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C6DCC8-1599-4E36-BDBE-9E1BBBBAB976}" type="parTrans" cxnId="{04909246-CF91-4CCD-93D9-50E17F5F975B}">
      <dgm:prSet/>
      <dgm:spPr/>
      <dgm:t>
        <a:bodyPr/>
        <a:lstStyle/>
        <a:p>
          <a:endParaRPr lang="en-IN"/>
        </a:p>
      </dgm:t>
    </dgm:pt>
    <dgm:pt modelId="{DAE97AE4-5C6D-4412-BFCE-E2F0F9170D9D}" type="sibTrans" cxnId="{04909246-CF91-4CCD-93D9-50E17F5F975B}">
      <dgm:prSet/>
      <dgm:spPr/>
      <dgm:t>
        <a:bodyPr/>
        <a:lstStyle/>
        <a:p>
          <a:endParaRPr lang="en-IN"/>
        </a:p>
      </dgm:t>
    </dgm:pt>
    <dgm:pt modelId="{027421EC-D64A-4067-92DD-A7C0F972699C}">
      <dgm:prSet phldrT="[Text]" custT="1"/>
      <dgm:spPr/>
      <dgm:t>
        <a:bodyPr/>
        <a:lstStyle/>
        <a:p>
          <a:pPr algn="l"/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  <a:endParaRPr lang="en-US" sz="180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b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Discounts have little to no effect on the number of ratings a product gets, indicating weak influence on customer feedback volume.</a:t>
          </a:r>
        </a:p>
        <a:p>
          <a:pPr algn="l"/>
          <a:r>
            <a:rPr lang="en-IN" sz="1800" dirty="0">
              <a:latin typeface="Arial" panose="020B0604020202020204" pitchFamily="34" charset="0"/>
              <a:cs typeface="Arial" panose="020B0604020202020204" pitchFamily="34" charset="0"/>
            </a:rPr>
            <a:t>4o</a:t>
          </a:r>
        </a:p>
      </dgm:t>
    </dgm:pt>
    <dgm:pt modelId="{7CB05F17-1E3F-422A-B5F9-05653BEA20E6}" type="parTrans" cxnId="{A04083C0-FD9B-4251-8769-82CEF6DCAEA1}">
      <dgm:prSet/>
      <dgm:spPr/>
      <dgm:t>
        <a:bodyPr/>
        <a:lstStyle/>
        <a:p>
          <a:endParaRPr lang="en-IN"/>
        </a:p>
      </dgm:t>
    </dgm:pt>
    <dgm:pt modelId="{BE2E7DA3-A5A4-4C40-B3F8-2D5EA56DF607}" type="sibTrans" cxnId="{A04083C0-FD9B-4251-8769-82CEF6DCAEA1}">
      <dgm:prSet/>
      <dgm:spPr/>
      <dgm:t>
        <a:bodyPr/>
        <a:lstStyle/>
        <a:p>
          <a:endParaRPr lang="en-IN"/>
        </a:p>
      </dgm:t>
    </dgm:pt>
    <dgm:pt modelId="{4C32F98B-80F4-4836-808E-AD1D81EC045B}" type="pres">
      <dgm:prSet presAssocID="{1A636523-C4FA-4965-B8BF-8F30FDD3B119}" presName="diagram" presStyleCnt="0">
        <dgm:presLayoutVars>
          <dgm:dir/>
        </dgm:presLayoutVars>
      </dgm:prSet>
      <dgm:spPr/>
    </dgm:pt>
    <dgm:pt modelId="{10D7DAA1-677F-4C39-B650-80BFBCB190C7}" type="pres">
      <dgm:prSet presAssocID="{939AD9BB-E280-4234-AAE5-60D0CC64E1F4}" presName="composite" presStyleCnt="0"/>
      <dgm:spPr/>
    </dgm:pt>
    <dgm:pt modelId="{C8D5CBE8-B9FC-47F0-BFAB-F900E1A2FE14}" type="pres">
      <dgm:prSet presAssocID="{939AD9BB-E280-4234-AAE5-60D0CC64E1F4}" presName="Image" presStyleLbl="bgShp" presStyleIdx="0" presStyleCnt="2" custScaleX="100204" custScaleY="94606" custLinFactNeighborX="5370" custLinFactNeighborY="-4739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3" t="-1196" r="-583" b="-1196"/>
          </a:stretch>
        </a:blipFill>
      </dgm:spPr>
    </dgm:pt>
    <dgm:pt modelId="{830F8B73-45A3-4B5F-B2BD-DC329CA4D355}" type="pres">
      <dgm:prSet presAssocID="{939AD9BB-E280-4234-AAE5-60D0CC64E1F4}" presName="Parent" presStyleLbl="node0" presStyleIdx="0" presStyleCnt="2" custScaleX="109294" custScaleY="160030" custLinFactNeighborX="-10821" custLinFactNeighborY="75460">
        <dgm:presLayoutVars>
          <dgm:bulletEnabled val="1"/>
        </dgm:presLayoutVars>
      </dgm:prSet>
      <dgm:spPr/>
    </dgm:pt>
    <dgm:pt modelId="{D150A3A7-A7A0-4F94-9A05-15D218038B2F}" type="pres">
      <dgm:prSet presAssocID="{DAE97AE4-5C6D-4412-BFCE-E2F0F9170D9D}" presName="sibTrans" presStyleCnt="0"/>
      <dgm:spPr/>
    </dgm:pt>
    <dgm:pt modelId="{24AA2859-81F2-4A1C-B2DC-D8AB063A5E52}" type="pres">
      <dgm:prSet presAssocID="{027421EC-D64A-4067-92DD-A7C0F972699C}" presName="composite" presStyleCnt="0"/>
      <dgm:spPr/>
    </dgm:pt>
    <dgm:pt modelId="{A66F7423-4E33-4977-8991-3880F704B3AD}" type="pres">
      <dgm:prSet presAssocID="{027421EC-D64A-4067-92DD-A7C0F972699C}" presName="Image" presStyleLbl="bgShp" presStyleIdx="1" presStyleCnt="2" custScaleX="66534" custScaleY="47170" custLinFactNeighborX="5915" custLinFactNeighborY="12172"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8000"/>
                    </a14:imgEffect>
                    <a14:imgEffect>
                      <a14:saturation sat="760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/>
          <a:stretch>
            <a:fillRect l="304" r="304"/>
          </a:stretch>
        </a:blipFill>
      </dgm:spPr>
    </dgm:pt>
    <dgm:pt modelId="{BEF0CE0F-EA49-43A3-9D67-69CB12A4CE1F}" type="pres">
      <dgm:prSet presAssocID="{027421EC-D64A-4067-92DD-A7C0F972699C}" presName="Parent" presStyleLbl="node0" presStyleIdx="1" presStyleCnt="2" custScaleX="107382" custScaleY="140041" custLinFactY="12455" custLinFactNeighborX="-9366" custLinFactNeighborY="100000">
        <dgm:presLayoutVars>
          <dgm:bulletEnabled val="1"/>
        </dgm:presLayoutVars>
      </dgm:prSet>
      <dgm:spPr/>
    </dgm:pt>
  </dgm:ptLst>
  <dgm:cxnLst>
    <dgm:cxn modelId="{0BAE2A0A-C363-4EEB-8BD5-2B46CC55FDAE}" type="presOf" srcId="{027421EC-D64A-4067-92DD-A7C0F972699C}" destId="{BEF0CE0F-EA49-43A3-9D67-69CB12A4CE1F}" srcOrd="0" destOrd="0" presId="urn:microsoft.com/office/officeart/2008/layout/BendingPictureCaption"/>
    <dgm:cxn modelId="{B31AFB0D-1229-4A34-AB6D-47AA20A71325}" type="presOf" srcId="{939AD9BB-E280-4234-AAE5-60D0CC64E1F4}" destId="{830F8B73-45A3-4B5F-B2BD-DC329CA4D355}" srcOrd="0" destOrd="0" presId="urn:microsoft.com/office/officeart/2008/layout/BendingPictureCaption"/>
    <dgm:cxn modelId="{01437E25-6B1B-44B3-A4CD-C0064780AC82}" type="presOf" srcId="{1A636523-C4FA-4965-B8BF-8F30FDD3B119}" destId="{4C32F98B-80F4-4836-808E-AD1D81EC045B}" srcOrd="0" destOrd="0" presId="urn:microsoft.com/office/officeart/2008/layout/BendingPictureCaption"/>
    <dgm:cxn modelId="{04909246-CF91-4CCD-93D9-50E17F5F975B}" srcId="{1A636523-C4FA-4965-B8BF-8F30FDD3B119}" destId="{939AD9BB-E280-4234-AAE5-60D0CC64E1F4}" srcOrd="0" destOrd="0" parTransId="{38C6DCC8-1599-4E36-BDBE-9E1BBBBAB976}" sibTransId="{DAE97AE4-5C6D-4412-BFCE-E2F0F9170D9D}"/>
    <dgm:cxn modelId="{A04083C0-FD9B-4251-8769-82CEF6DCAEA1}" srcId="{1A636523-C4FA-4965-B8BF-8F30FDD3B119}" destId="{027421EC-D64A-4067-92DD-A7C0F972699C}" srcOrd="1" destOrd="0" parTransId="{7CB05F17-1E3F-422A-B5F9-05653BEA20E6}" sibTransId="{BE2E7DA3-A5A4-4C40-B3F8-2D5EA56DF607}"/>
    <dgm:cxn modelId="{676AD279-C853-4830-84AF-DC97092575C4}" type="presParOf" srcId="{4C32F98B-80F4-4836-808E-AD1D81EC045B}" destId="{10D7DAA1-677F-4C39-B650-80BFBCB190C7}" srcOrd="0" destOrd="0" presId="urn:microsoft.com/office/officeart/2008/layout/BendingPictureCaption"/>
    <dgm:cxn modelId="{6805B325-DD55-4DBC-BC68-B475CAD9CD78}" type="presParOf" srcId="{10D7DAA1-677F-4C39-B650-80BFBCB190C7}" destId="{C8D5CBE8-B9FC-47F0-BFAB-F900E1A2FE14}" srcOrd="0" destOrd="0" presId="urn:microsoft.com/office/officeart/2008/layout/BendingPictureCaption"/>
    <dgm:cxn modelId="{445EEBD6-7505-4036-B436-57C7B9B050E6}" type="presParOf" srcId="{10D7DAA1-677F-4C39-B650-80BFBCB190C7}" destId="{830F8B73-45A3-4B5F-B2BD-DC329CA4D355}" srcOrd="1" destOrd="0" presId="urn:microsoft.com/office/officeart/2008/layout/BendingPictureCaption"/>
    <dgm:cxn modelId="{C6ACA6B2-5CD5-416F-BEDC-7CCD108AFF4A}" type="presParOf" srcId="{4C32F98B-80F4-4836-808E-AD1D81EC045B}" destId="{D150A3A7-A7A0-4F94-9A05-15D218038B2F}" srcOrd="1" destOrd="0" presId="urn:microsoft.com/office/officeart/2008/layout/BendingPictureCaption"/>
    <dgm:cxn modelId="{A3BBB8D7-331B-4534-95EE-349258941988}" type="presParOf" srcId="{4C32F98B-80F4-4836-808E-AD1D81EC045B}" destId="{24AA2859-81F2-4A1C-B2DC-D8AB063A5E52}" srcOrd="2" destOrd="0" presId="urn:microsoft.com/office/officeart/2008/layout/BendingPictureCaption"/>
    <dgm:cxn modelId="{EB56B170-D21A-4D1A-8819-6041126BDC29}" type="presParOf" srcId="{24AA2859-81F2-4A1C-B2DC-D8AB063A5E52}" destId="{A66F7423-4E33-4977-8991-3880F704B3AD}" srcOrd="0" destOrd="0" presId="urn:microsoft.com/office/officeart/2008/layout/BendingPictureCaption"/>
    <dgm:cxn modelId="{A640602E-69EE-4E2B-8142-A089FDABCF40}" type="presParOf" srcId="{24AA2859-81F2-4A1C-B2DC-D8AB063A5E52}" destId="{BEF0CE0F-EA49-43A3-9D67-69CB12A4CE1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DBF29C-E5FB-485E-87BD-0AA2545A357B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8ADD14B-5496-43BE-B271-D9ACF0EFF61E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Central Limit Theorem (CLT)</a:t>
          </a:r>
          <a:endParaRPr lang="en-IN" dirty="0">
            <a:solidFill>
              <a:schemeClr val="bg1"/>
            </a:solidFill>
          </a:endParaRPr>
        </a:p>
      </dgm:t>
    </dgm:pt>
    <dgm:pt modelId="{F6E02B3C-E8DF-408F-BA38-810C6DE11EED}" type="parTrans" cxnId="{FEE94500-880E-459F-B764-60A8A8B3DC53}">
      <dgm:prSet/>
      <dgm:spPr/>
      <dgm:t>
        <a:bodyPr/>
        <a:lstStyle/>
        <a:p>
          <a:endParaRPr lang="en-IN"/>
        </a:p>
      </dgm:t>
    </dgm:pt>
    <dgm:pt modelId="{FB53DF9F-5C20-4FF2-B583-295B4101481E}" type="sibTrans" cxnId="{FEE94500-880E-459F-B764-60A8A8B3DC53}">
      <dgm:prSet/>
      <dgm:spPr/>
      <dgm:t>
        <a:bodyPr/>
        <a:lstStyle/>
        <a:p>
          <a:endParaRPr lang="en-IN"/>
        </a:p>
      </dgm:t>
    </dgm:pt>
    <dgm:pt modelId="{B78E48C6-8B5D-4B19-B42D-9A064D0087FE}">
      <dgm:prSet phldrT="[Text]"/>
      <dgm:spPr/>
      <dgm:t>
        <a:bodyPr/>
        <a:lstStyle/>
        <a:p>
          <a:pPr>
            <a:buNone/>
          </a:pPr>
          <a:r>
            <a:rPr lang="en-US" b="1" dirty="0">
              <a:effectLst>
                <a:glow>
                  <a:schemeClr val="accent1"/>
                </a:glow>
                <a:outerShdw blurRad="63500" dist="50800" dir="5400000" sx="29000" sy="29000" algn="ctr" rotWithShape="0">
                  <a:srgbClr val="000000">
                    <a:alpha val="43137"/>
                  </a:srgbClr>
                </a:outerShdw>
              </a:effectLst>
            </a:rPr>
            <a:t>Key Takeaways:</a:t>
          </a:r>
          <a:endParaRPr lang="en-IN" dirty="0">
            <a:effectLst>
              <a:glow>
                <a:schemeClr val="accent1"/>
              </a:glow>
              <a:outerShdw blurRad="63500" dist="50800" dir="5400000" sx="29000" sy="29000" algn="ctr" rotWithShape="0">
                <a:srgbClr val="000000">
                  <a:alpha val="43137"/>
                </a:srgbClr>
              </a:outerShdw>
            </a:effectLst>
          </a:endParaRPr>
        </a:p>
      </dgm:t>
    </dgm:pt>
    <dgm:pt modelId="{56DB2DFD-DC24-40FF-8C4F-202EF84C1B6F}" type="parTrans" cxnId="{C4E01688-B513-4C4F-8BB9-627886BF92BF}">
      <dgm:prSet/>
      <dgm:spPr/>
      <dgm:t>
        <a:bodyPr/>
        <a:lstStyle/>
        <a:p>
          <a:endParaRPr lang="en-IN"/>
        </a:p>
      </dgm:t>
    </dgm:pt>
    <dgm:pt modelId="{7E17E897-B84F-4451-99AD-0D898217FE3D}" type="sibTrans" cxnId="{C4E01688-B513-4C4F-8BB9-627886BF92BF}">
      <dgm:prSet/>
      <dgm:spPr/>
      <dgm:t>
        <a:bodyPr/>
        <a:lstStyle/>
        <a:p>
          <a:endParaRPr lang="en-IN"/>
        </a:p>
      </dgm:t>
    </dgm:pt>
    <dgm:pt modelId="{D58DC057-8794-47E6-90B9-E785C0F4F8CC}">
      <dgm:prSet/>
      <dgm:spPr/>
      <dgm:t>
        <a:bodyPr/>
        <a:lstStyle/>
        <a:p>
          <a:r>
            <a:rPr lang="en-US" dirty="0">
              <a:effectLst>
                <a:glow>
                  <a:schemeClr val="accent1"/>
                </a:glow>
                <a:outerShdw blurRad="63500" dist="50800" dir="5400000" sx="29000" sy="29000" algn="ctr" rotWithShape="0">
                  <a:srgbClr val="000000">
                    <a:alpha val="43137"/>
                  </a:srgbClr>
                </a:outerShdw>
              </a:effectLst>
            </a:rPr>
            <a:t>Sample means are roughly normal despite skewed data.</a:t>
          </a:r>
        </a:p>
      </dgm:t>
    </dgm:pt>
    <dgm:pt modelId="{954CCE79-D873-4CF1-A4B1-701017500367}" type="parTrans" cxnId="{298EDB84-2FFD-4641-BFDC-4CE2623831F0}">
      <dgm:prSet/>
      <dgm:spPr/>
      <dgm:t>
        <a:bodyPr/>
        <a:lstStyle/>
        <a:p>
          <a:endParaRPr lang="en-IN"/>
        </a:p>
      </dgm:t>
    </dgm:pt>
    <dgm:pt modelId="{2D41B083-3B3C-4FB6-9834-B66F882FF44E}" type="sibTrans" cxnId="{298EDB84-2FFD-4641-BFDC-4CE2623831F0}">
      <dgm:prSet/>
      <dgm:spPr/>
      <dgm:t>
        <a:bodyPr/>
        <a:lstStyle/>
        <a:p>
          <a:endParaRPr lang="en-IN"/>
        </a:p>
      </dgm:t>
    </dgm:pt>
    <dgm:pt modelId="{C47DB651-6FDA-48DE-8113-351D38B079C5}">
      <dgm:prSet/>
      <dgm:spPr/>
      <dgm:t>
        <a:bodyPr/>
        <a:lstStyle/>
        <a:p>
          <a:r>
            <a:rPr lang="en-US">
              <a:effectLst>
                <a:glow>
                  <a:schemeClr val="accent1"/>
                </a:glow>
                <a:outerShdw blurRad="63500" dist="50800" dir="5400000" sx="29000" sy="29000" algn="ctr" rotWithShape="0">
                  <a:srgbClr val="000000">
                    <a:alpha val="43137"/>
                  </a:srgbClr>
                </a:outerShdw>
              </a:effectLst>
            </a:rPr>
            <a:t>Most fall between 2,000–4,000; slight right skew from outliers.</a:t>
          </a:r>
          <a:endParaRPr lang="en-US" dirty="0">
            <a:effectLst>
              <a:glow>
                <a:schemeClr val="accent1"/>
              </a:glow>
              <a:outerShdw blurRad="63500" dist="50800" dir="5400000" sx="29000" sy="29000" algn="ctr" rotWithShape="0">
                <a:srgbClr val="000000">
                  <a:alpha val="43137"/>
                </a:srgbClr>
              </a:outerShdw>
            </a:effectLst>
          </a:endParaRPr>
        </a:p>
      </dgm:t>
    </dgm:pt>
    <dgm:pt modelId="{9CEB9A7A-3337-4EA4-89C6-691F7FBB4BE6}" type="parTrans" cxnId="{4E487A45-F5C9-473D-8B8A-E98844D11BF3}">
      <dgm:prSet/>
      <dgm:spPr/>
      <dgm:t>
        <a:bodyPr/>
        <a:lstStyle/>
        <a:p>
          <a:endParaRPr lang="en-IN"/>
        </a:p>
      </dgm:t>
    </dgm:pt>
    <dgm:pt modelId="{061756EF-C66D-4FC6-9478-82D0783A301C}" type="sibTrans" cxnId="{4E487A45-F5C9-473D-8B8A-E98844D11BF3}">
      <dgm:prSet/>
      <dgm:spPr/>
      <dgm:t>
        <a:bodyPr/>
        <a:lstStyle/>
        <a:p>
          <a:endParaRPr lang="en-IN"/>
        </a:p>
      </dgm:t>
    </dgm:pt>
    <dgm:pt modelId="{2F8612DE-5B67-4BDF-B468-F7E40D7560D8}">
      <dgm:prSet/>
      <dgm:spPr/>
      <dgm:t>
        <a:bodyPr/>
        <a:lstStyle/>
        <a:p>
          <a:r>
            <a:rPr lang="en-US" dirty="0">
              <a:effectLst>
                <a:glow>
                  <a:schemeClr val="accent1"/>
                </a:glow>
                <a:outerShdw blurRad="63500" dist="50800" dir="5400000" sx="29000" sy="29000" algn="ctr" rotWithShape="0">
                  <a:srgbClr val="000000">
                    <a:alpha val="43137"/>
                  </a:srgbClr>
                </a:outerShdw>
              </a:effectLst>
            </a:rPr>
            <a:t>Larger samples (n=30</a:t>
          </a:r>
          <a:endParaRPr lang="en-IN" dirty="0">
            <a:effectLst>
              <a:glow>
                <a:schemeClr val="accent1"/>
              </a:glow>
              <a:outerShdw blurRad="63500" dist="50800" dir="5400000" sx="29000" sy="29000" algn="ctr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62DA8A7-0F7D-4A6C-84D7-DB8E2B2365B2}" type="parTrans" cxnId="{7F53E571-1D17-4779-887F-883B49C3E707}">
      <dgm:prSet/>
      <dgm:spPr/>
      <dgm:t>
        <a:bodyPr/>
        <a:lstStyle/>
        <a:p>
          <a:endParaRPr lang="en-IN"/>
        </a:p>
      </dgm:t>
    </dgm:pt>
    <dgm:pt modelId="{97AC3EE1-0756-4CCE-804E-9EFD39A18189}" type="sibTrans" cxnId="{7F53E571-1D17-4779-887F-883B49C3E707}">
      <dgm:prSet/>
      <dgm:spPr/>
      <dgm:t>
        <a:bodyPr/>
        <a:lstStyle/>
        <a:p>
          <a:endParaRPr lang="en-IN"/>
        </a:p>
      </dgm:t>
    </dgm:pt>
    <dgm:pt modelId="{10661CF2-86F7-453B-95A2-B957B21C3E11}" type="pres">
      <dgm:prSet presAssocID="{8FDBF29C-E5FB-485E-87BD-0AA2545A357B}" presName="rootNode" presStyleCnt="0">
        <dgm:presLayoutVars>
          <dgm:chMax/>
          <dgm:chPref/>
          <dgm:dir/>
          <dgm:animLvl val="lvl"/>
        </dgm:presLayoutVars>
      </dgm:prSet>
      <dgm:spPr/>
    </dgm:pt>
    <dgm:pt modelId="{8D80C0CB-50C9-42EF-AFF2-6439FA6DBED8}" type="pres">
      <dgm:prSet presAssocID="{D8ADD14B-5496-43BE-B271-D9ACF0EFF61E}" presName="composite" presStyleCnt="0"/>
      <dgm:spPr/>
    </dgm:pt>
    <dgm:pt modelId="{9C55F6B3-F6F2-415A-B802-28428EA5BE8A}" type="pres">
      <dgm:prSet presAssocID="{D8ADD14B-5496-43BE-B271-D9ACF0EFF61E}" presName="ParentText" presStyleLbl="node1" presStyleIdx="0" presStyleCnt="1">
        <dgm:presLayoutVars>
          <dgm:chMax val="1"/>
          <dgm:chPref val="1"/>
          <dgm:bulletEnabled val="1"/>
        </dgm:presLayoutVars>
      </dgm:prSet>
      <dgm:spPr/>
    </dgm:pt>
    <dgm:pt modelId="{15AF74CF-8E60-43D9-9855-087EAFD7D33D}" type="pres">
      <dgm:prSet presAssocID="{D8ADD14B-5496-43BE-B271-D9ACF0EFF61E}" presName="Image" presStyleLbl="bgImgPlace1" presStyleIdx="0" presStyleCnt="1" custScaleX="114624" custScaleY="10010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82" t="-1390" r="382" b="-1390"/>
          </a:stretch>
        </a:blipFill>
      </dgm:spPr>
    </dgm:pt>
    <dgm:pt modelId="{10D819EA-A5C5-4942-A522-B536523E1B36}" type="pres">
      <dgm:prSet presAssocID="{D8ADD14B-5496-43BE-B271-D9ACF0EFF61E}" presName="ChildText" presStyleLbl="fgAcc1" presStyleIdx="0" presStyleCnt="1" custLinFactNeighborX="2411" custLinFactNeighborY="-15293">
        <dgm:presLayoutVars>
          <dgm:chMax val="0"/>
          <dgm:chPref val="0"/>
          <dgm:bulletEnabled val="1"/>
        </dgm:presLayoutVars>
      </dgm:prSet>
      <dgm:spPr/>
    </dgm:pt>
  </dgm:ptLst>
  <dgm:cxnLst>
    <dgm:cxn modelId="{FEE94500-880E-459F-B764-60A8A8B3DC53}" srcId="{8FDBF29C-E5FB-485E-87BD-0AA2545A357B}" destId="{D8ADD14B-5496-43BE-B271-D9ACF0EFF61E}" srcOrd="0" destOrd="0" parTransId="{F6E02B3C-E8DF-408F-BA38-810C6DE11EED}" sibTransId="{FB53DF9F-5C20-4FF2-B583-295B4101481E}"/>
    <dgm:cxn modelId="{7A7A3F07-CD0F-4731-8110-D2EC70605333}" type="presOf" srcId="{B78E48C6-8B5D-4B19-B42D-9A064D0087FE}" destId="{10D819EA-A5C5-4942-A522-B536523E1B36}" srcOrd="0" destOrd="0" presId="urn:microsoft.com/office/officeart/2008/layout/TitledPictureBlocks"/>
    <dgm:cxn modelId="{0407E118-94FA-45F7-94A5-BB3A3CE83D3C}" type="presOf" srcId="{C47DB651-6FDA-48DE-8113-351D38B079C5}" destId="{10D819EA-A5C5-4942-A522-B536523E1B36}" srcOrd="0" destOrd="2" presId="urn:microsoft.com/office/officeart/2008/layout/TitledPictureBlocks"/>
    <dgm:cxn modelId="{4E487A45-F5C9-473D-8B8A-E98844D11BF3}" srcId="{B78E48C6-8B5D-4B19-B42D-9A064D0087FE}" destId="{C47DB651-6FDA-48DE-8113-351D38B079C5}" srcOrd="1" destOrd="0" parTransId="{9CEB9A7A-3337-4EA4-89C6-691F7FBB4BE6}" sibTransId="{061756EF-C66D-4FC6-9478-82D0783A301C}"/>
    <dgm:cxn modelId="{106AFB67-1401-4BB9-9DC3-AC6A54BD8B95}" type="presOf" srcId="{D8ADD14B-5496-43BE-B271-D9ACF0EFF61E}" destId="{9C55F6B3-F6F2-415A-B802-28428EA5BE8A}" srcOrd="0" destOrd="0" presId="urn:microsoft.com/office/officeart/2008/layout/TitledPictureBlocks"/>
    <dgm:cxn modelId="{7F53E571-1D17-4779-887F-883B49C3E707}" srcId="{B78E48C6-8B5D-4B19-B42D-9A064D0087FE}" destId="{2F8612DE-5B67-4BDF-B468-F7E40D7560D8}" srcOrd="2" destOrd="0" parTransId="{C62DA8A7-0F7D-4A6C-84D7-DB8E2B2365B2}" sibTransId="{97AC3EE1-0756-4CCE-804E-9EFD39A18189}"/>
    <dgm:cxn modelId="{298EDB84-2FFD-4641-BFDC-4CE2623831F0}" srcId="{B78E48C6-8B5D-4B19-B42D-9A064D0087FE}" destId="{D58DC057-8794-47E6-90B9-E785C0F4F8CC}" srcOrd="0" destOrd="0" parTransId="{954CCE79-D873-4CF1-A4B1-701017500367}" sibTransId="{2D41B083-3B3C-4FB6-9834-B66F882FF44E}"/>
    <dgm:cxn modelId="{C4E01688-B513-4C4F-8BB9-627886BF92BF}" srcId="{D8ADD14B-5496-43BE-B271-D9ACF0EFF61E}" destId="{B78E48C6-8B5D-4B19-B42D-9A064D0087FE}" srcOrd="0" destOrd="0" parTransId="{56DB2DFD-DC24-40FF-8C4F-202EF84C1B6F}" sibTransId="{7E17E897-B84F-4451-99AD-0D898217FE3D}"/>
    <dgm:cxn modelId="{D538D492-BF9F-4D65-9004-76CF42F71C04}" type="presOf" srcId="{8FDBF29C-E5FB-485E-87BD-0AA2545A357B}" destId="{10661CF2-86F7-453B-95A2-B957B21C3E11}" srcOrd="0" destOrd="0" presId="urn:microsoft.com/office/officeart/2008/layout/TitledPictureBlocks"/>
    <dgm:cxn modelId="{643F6896-1588-4682-BA77-29AE5ED49CF7}" type="presOf" srcId="{2F8612DE-5B67-4BDF-B468-F7E40D7560D8}" destId="{10D819EA-A5C5-4942-A522-B536523E1B36}" srcOrd="0" destOrd="3" presId="urn:microsoft.com/office/officeart/2008/layout/TitledPictureBlocks"/>
    <dgm:cxn modelId="{88F147F3-D9B9-49F3-9B2F-550FB7750FEA}" type="presOf" srcId="{D58DC057-8794-47E6-90B9-E785C0F4F8CC}" destId="{10D819EA-A5C5-4942-A522-B536523E1B36}" srcOrd="0" destOrd="1" presId="urn:microsoft.com/office/officeart/2008/layout/TitledPictureBlocks"/>
    <dgm:cxn modelId="{524E04CD-374F-409C-80A0-BB774382861A}" type="presParOf" srcId="{10661CF2-86F7-453B-95A2-B957B21C3E11}" destId="{8D80C0CB-50C9-42EF-AFF2-6439FA6DBED8}" srcOrd="0" destOrd="0" presId="urn:microsoft.com/office/officeart/2008/layout/TitledPictureBlocks"/>
    <dgm:cxn modelId="{19F2E98D-F06D-4A68-AFFF-37A410F7B085}" type="presParOf" srcId="{8D80C0CB-50C9-42EF-AFF2-6439FA6DBED8}" destId="{9C55F6B3-F6F2-415A-B802-28428EA5BE8A}" srcOrd="0" destOrd="0" presId="urn:microsoft.com/office/officeart/2008/layout/TitledPictureBlocks"/>
    <dgm:cxn modelId="{865040E7-CE19-43F7-B96E-ED0F5E214457}" type="presParOf" srcId="{8D80C0CB-50C9-42EF-AFF2-6439FA6DBED8}" destId="{15AF74CF-8E60-43D9-9855-087EAFD7D33D}" srcOrd="1" destOrd="0" presId="urn:microsoft.com/office/officeart/2008/layout/TitledPictureBlocks"/>
    <dgm:cxn modelId="{6F26E4FE-3EDA-4CA5-81D6-597D72EDAEBE}" type="presParOf" srcId="{8D80C0CB-50C9-42EF-AFF2-6439FA6DBED8}" destId="{10D819EA-A5C5-4942-A522-B536523E1B36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8591FF-0DA7-4CC6-8392-7A66D533CA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5BAFA32-B176-4DC8-9406-D73CA32A814C}">
      <dgm:prSet phldrT="[Text]" custT="1"/>
      <dgm:spPr/>
      <dgm:t>
        <a:bodyPr/>
        <a:lstStyle/>
        <a:p>
          <a:pPr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Attempted to predict log(revenue) using various product features.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749927-AF54-4F7E-A44F-E75228A050CB}" type="parTrans" cxnId="{C866F6A7-6342-4279-ABF2-3CB6F5B63496}">
      <dgm:prSet/>
      <dgm:spPr/>
      <dgm:t>
        <a:bodyPr/>
        <a:lstStyle/>
        <a:p>
          <a:endParaRPr lang="en-IN"/>
        </a:p>
      </dgm:t>
    </dgm:pt>
    <dgm:pt modelId="{3FFD98F7-26C9-4B1B-B710-631B23596536}" type="sibTrans" cxnId="{C866F6A7-6342-4279-ABF2-3CB6F5B63496}">
      <dgm:prSet/>
      <dgm:spPr/>
      <dgm:t>
        <a:bodyPr/>
        <a:lstStyle/>
        <a:p>
          <a:endParaRPr lang="en-IN"/>
        </a:p>
      </dgm:t>
    </dgm:pt>
    <dgm:pt modelId="{B8BA01B7-9AC8-425A-A517-91581F7BE82E}">
      <dgm:prSet phldrT="[Text]"/>
      <dgm:spPr/>
      <dgm:t>
        <a:bodyPr/>
        <a:lstStyle/>
        <a:p>
          <a:endParaRPr lang="en-IN" dirty="0"/>
        </a:p>
      </dgm:t>
    </dgm:pt>
    <dgm:pt modelId="{AF4B196A-0726-4424-8376-C90903D68542}" type="parTrans" cxnId="{3E0E1353-D7D8-46D9-8287-0E6CE552F572}">
      <dgm:prSet/>
      <dgm:spPr/>
      <dgm:t>
        <a:bodyPr/>
        <a:lstStyle/>
        <a:p>
          <a:endParaRPr lang="en-IN"/>
        </a:p>
      </dgm:t>
    </dgm:pt>
    <dgm:pt modelId="{B37C4BBF-9AC9-4F59-AD92-46DFDB069CDD}" type="sibTrans" cxnId="{3E0E1353-D7D8-46D9-8287-0E6CE552F572}">
      <dgm:prSet/>
      <dgm:spPr/>
      <dgm:t>
        <a:bodyPr/>
        <a:lstStyle/>
        <a:p>
          <a:endParaRPr lang="en-IN"/>
        </a:p>
      </dgm:t>
    </dgm:pt>
    <dgm:pt modelId="{27524CB1-E58E-4219-ACFE-11BA15B5F4E0}">
      <dgm:prSet phldrT="[Text]"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Perfect Accuracy (Balanced Test Set):</a:t>
          </a:r>
        </a:p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Model predicts high-revenue status very well when data is balanced.</a:t>
          </a:r>
          <a:endParaRPr lang="en-IN" sz="18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9B07FB-FB75-4398-BDD4-822E7E7DB5E5}" type="parTrans" cxnId="{A826BA22-E4C9-47B4-A648-541102C707E0}">
      <dgm:prSet/>
      <dgm:spPr/>
      <dgm:t>
        <a:bodyPr/>
        <a:lstStyle/>
        <a:p>
          <a:endParaRPr lang="en-IN"/>
        </a:p>
      </dgm:t>
    </dgm:pt>
    <dgm:pt modelId="{3EBA7370-299E-42B8-B619-695B111AA094}" type="sibTrans" cxnId="{A826BA22-E4C9-47B4-A648-541102C707E0}">
      <dgm:prSet/>
      <dgm:spPr/>
      <dgm:t>
        <a:bodyPr/>
        <a:lstStyle/>
        <a:p>
          <a:endParaRPr lang="en-IN"/>
        </a:p>
      </dgm:t>
    </dgm:pt>
    <dgm:pt modelId="{3E65EF0D-740E-420E-ADFC-2EB232F73C21}" type="pres">
      <dgm:prSet presAssocID="{568591FF-0DA7-4CC6-8392-7A66D533CAD8}" presName="linear" presStyleCnt="0">
        <dgm:presLayoutVars>
          <dgm:animLvl val="lvl"/>
          <dgm:resizeHandles val="exact"/>
        </dgm:presLayoutVars>
      </dgm:prSet>
      <dgm:spPr/>
    </dgm:pt>
    <dgm:pt modelId="{3A74F376-60E0-4992-B20A-4F15E17ABD9F}" type="pres">
      <dgm:prSet presAssocID="{F5BAFA32-B176-4DC8-9406-D73CA32A814C}" presName="parentText" presStyleLbl="node1" presStyleIdx="0" presStyleCnt="2" custLinFactY="-49857" custLinFactNeighborX="-1385" custLinFactNeighborY="-100000">
        <dgm:presLayoutVars>
          <dgm:chMax val="0"/>
          <dgm:bulletEnabled val="1"/>
        </dgm:presLayoutVars>
      </dgm:prSet>
      <dgm:spPr/>
    </dgm:pt>
    <dgm:pt modelId="{BD2EBD27-6D7C-43AC-9800-600803F74500}" type="pres">
      <dgm:prSet presAssocID="{F5BAFA32-B176-4DC8-9406-D73CA32A814C}" presName="childText" presStyleLbl="revTx" presStyleIdx="0" presStyleCnt="1" custScaleY="40379">
        <dgm:presLayoutVars>
          <dgm:bulletEnabled val="1"/>
        </dgm:presLayoutVars>
      </dgm:prSet>
      <dgm:spPr/>
    </dgm:pt>
    <dgm:pt modelId="{B732D701-70BA-4741-8554-D3CC12116173}" type="pres">
      <dgm:prSet presAssocID="{27524CB1-E58E-4219-ACFE-11BA15B5F4E0}" presName="parentText" presStyleLbl="node1" presStyleIdx="1" presStyleCnt="2" custScaleY="168074" custLinFactNeighborY="15473">
        <dgm:presLayoutVars>
          <dgm:chMax val="0"/>
          <dgm:bulletEnabled val="1"/>
        </dgm:presLayoutVars>
      </dgm:prSet>
      <dgm:spPr/>
    </dgm:pt>
  </dgm:ptLst>
  <dgm:cxnLst>
    <dgm:cxn modelId="{A826BA22-E4C9-47B4-A648-541102C707E0}" srcId="{568591FF-0DA7-4CC6-8392-7A66D533CAD8}" destId="{27524CB1-E58E-4219-ACFE-11BA15B5F4E0}" srcOrd="1" destOrd="0" parTransId="{809B07FB-FB75-4398-BDD4-822E7E7DB5E5}" sibTransId="{3EBA7370-299E-42B8-B619-695B111AA094}"/>
    <dgm:cxn modelId="{5AD32830-05FF-4018-B651-2F0260D7BC78}" type="presOf" srcId="{27524CB1-E58E-4219-ACFE-11BA15B5F4E0}" destId="{B732D701-70BA-4741-8554-D3CC12116173}" srcOrd="0" destOrd="0" presId="urn:microsoft.com/office/officeart/2005/8/layout/vList2"/>
    <dgm:cxn modelId="{4038574A-4483-4FB4-B0CC-7C6A12D21BB9}" type="presOf" srcId="{F5BAFA32-B176-4DC8-9406-D73CA32A814C}" destId="{3A74F376-60E0-4992-B20A-4F15E17ABD9F}" srcOrd="0" destOrd="0" presId="urn:microsoft.com/office/officeart/2005/8/layout/vList2"/>
    <dgm:cxn modelId="{4149AD4D-C0AD-4DE3-837D-33410944DC8C}" type="presOf" srcId="{B8BA01B7-9AC8-425A-A517-91581F7BE82E}" destId="{BD2EBD27-6D7C-43AC-9800-600803F74500}" srcOrd="0" destOrd="0" presId="urn:microsoft.com/office/officeart/2005/8/layout/vList2"/>
    <dgm:cxn modelId="{3E0E1353-D7D8-46D9-8287-0E6CE552F572}" srcId="{F5BAFA32-B176-4DC8-9406-D73CA32A814C}" destId="{B8BA01B7-9AC8-425A-A517-91581F7BE82E}" srcOrd="0" destOrd="0" parTransId="{AF4B196A-0726-4424-8376-C90903D68542}" sibTransId="{B37C4BBF-9AC9-4F59-AD92-46DFDB069CDD}"/>
    <dgm:cxn modelId="{C866F6A7-6342-4279-ABF2-3CB6F5B63496}" srcId="{568591FF-0DA7-4CC6-8392-7A66D533CAD8}" destId="{F5BAFA32-B176-4DC8-9406-D73CA32A814C}" srcOrd="0" destOrd="0" parTransId="{E9749927-AF54-4F7E-A44F-E75228A050CB}" sibTransId="{3FFD98F7-26C9-4B1B-B710-631B23596536}"/>
    <dgm:cxn modelId="{46273EBB-4504-45D4-997A-DC9299E4E914}" type="presOf" srcId="{568591FF-0DA7-4CC6-8392-7A66D533CAD8}" destId="{3E65EF0D-740E-420E-ADFC-2EB232F73C21}" srcOrd="0" destOrd="0" presId="urn:microsoft.com/office/officeart/2005/8/layout/vList2"/>
    <dgm:cxn modelId="{E7875A7D-E7A9-4C6D-81E5-FAB9320226E5}" type="presParOf" srcId="{3E65EF0D-740E-420E-ADFC-2EB232F73C21}" destId="{3A74F376-60E0-4992-B20A-4F15E17ABD9F}" srcOrd="0" destOrd="0" presId="urn:microsoft.com/office/officeart/2005/8/layout/vList2"/>
    <dgm:cxn modelId="{1135E00A-FC62-4371-A280-1C2A0D57750E}" type="presParOf" srcId="{3E65EF0D-740E-420E-ADFC-2EB232F73C21}" destId="{BD2EBD27-6D7C-43AC-9800-600803F74500}" srcOrd="1" destOrd="0" presId="urn:microsoft.com/office/officeart/2005/8/layout/vList2"/>
    <dgm:cxn modelId="{6F518B92-65CC-4D35-B2DF-DEEAD5E46F72}" type="presParOf" srcId="{3E65EF0D-740E-420E-ADFC-2EB232F73C21}" destId="{B732D701-70BA-4741-8554-D3CC1211617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8591FF-0DA7-4CC6-8392-7A66D533CA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5BAFA32-B176-4DC8-9406-D73CA32A814C}">
      <dgm:prSet phldrT="[Text]" custT="1"/>
      <dgm:spPr/>
      <dgm:t>
        <a:bodyPr/>
        <a:lstStyle/>
        <a:p>
          <a:pPr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Aimed to classify customers as "high-revenue" or not.</a:t>
          </a:r>
        </a:p>
      </dgm:t>
    </dgm:pt>
    <dgm:pt modelId="{E9749927-AF54-4F7E-A44F-E75228A050CB}" type="parTrans" cxnId="{C866F6A7-6342-4279-ABF2-3CB6F5B63496}">
      <dgm:prSet/>
      <dgm:spPr/>
      <dgm:t>
        <a:bodyPr/>
        <a:lstStyle/>
        <a:p>
          <a:endParaRPr lang="en-IN"/>
        </a:p>
      </dgm:t>
    </dgm:pt>
    <dgm:pt modelId="{3FFD98F7-26C9-4B1B-B710-631B23596536}" type="sibTrans" cxnId="{C866F6A7-6342-4279-ABF2-3CB6F5B63496}">
      <dgm:prSet/>
      <dgm:spPr/>
      <dgm:t>
        <a:bodyPr/>
        <a:lstStyle/>
        <a:p>
          <a:endParaRPr lang="en-IN"/>
        </a:p>
      </dgm:t>
    </dgm:pt>
    <dgm:pt modelId="{B8BA01B7-9AC8-425A-A517-91581F7BE82E}">
      <dgm:prSet phldrT="[Text]"/>
      <dgm:spPr/>
      <dgm:t>
        <a:bodyPr/>
        <a:lstStyle/>
        <a:p>
          <a:endParaRPr lang="en-IN" dirty="0"/>
        </a:p>
      </dgm:t>
    </dgm:pt>
    <dgm:pt modelId="{AF4B196A-0726-4424-8376-C90903D68542}" type="parTrans" cxnId="{3E0E1353-D7D8-46D9-8287-0E6CE552F572}">
      <dgm:prSet/>
      <dgm:spPr/>
      <dgm:t>
        <a:bodyPr/>
        <a:lstStyle/>
        <a:p>
          <a:endParaRPr lang="en-IN"/>
        </a:p>
      </dgm:t>
    </dgm:pt>
    <dgm:pt modelId="{B37C4BBF-9AC9-4F59-AD92-46DFDB069CDD}" type="sibTrans" cxnId="{3E0E1353-D7D8-46D9-8287-0E6CE552F572}">
      <dgm:prSet/>
      <dgm:spPr/>
      <dgm:t>
        <a:bodyPr/>
        <a:lstStyle/>
        <a:p>
          <a:endParaRPr lang="en-IN"/>
        </a:p>
      </dgm:t>
    </dgm:pt>
    <dgm:pt modelId="{27524CB1-E58E-4219-ACFE-11BA15B5F4E0}">
      <dgm:prSet phldrT="[Text]" custT="1"/>
      <dgm:spPr/>
      <dgm:t>
        <a:bodyPr/>
        <a:lstStyle/>
        <a:p>
          <a:r>
            <a:rPr lang="en-IN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Low R-squared (~0.017):</a:t>
          </a:r>
        </a:p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Features show weak linear correlation with revenue.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9B07FB-FB75-4398-BDD4-822E7E7DB5E5}" type="parTrans" cxnId="{A826BA22-E4C9-47B4-A648-541102C707E0}">
      <dgm:prSet/>
      <dgm:spPr/>
      <dgm:t>
        <a:bodyPr/>
        <a:lstStyle/>
        <a:p>
          <a:endParaRPr lang="en-IN"/>
        </a:p>
      </dgm:t>
    </dgm:pt>
    <dgm:pt modelId="{3EBA7370-299E-42B8-B619-695B111AA094}" type="sibTrans" cxnId="{A826BA22-E4C9-47B4-A648-541102C707E0}">
      <dgm:prSet/>
      <dgm:spPr/>
      <dgm:t>
        <a:bodyPr/>
        <a:lstStyle/>
        <a:p>
          <a:endParaRPr lang="en-IN"/>
        </a:p>
      </dgm:t>
    </dgm:pt>
    <dgm:pt modelId="{3E65EF0D-740E-420E-ADFC-2EB232F73C21}" type="pres">
      <dgm:prSet presAssocID="{568591FF-0DA7-4CC6-8392-7A66D533CAD8}" presName="linear" presStyleCnt="0">
        <dgm:presLayoutVars>
          <dgm:animLvl val="lvl"/>
          <dgm:resizeHandles val="exact"/>
        </dgm:presLayoutVars>
      </dgm:prSet>
      <dgm:spPr/>
    </dgm:pt>
    <dgm:pt modelId="{3A74F376-60E0-4992-B20A-4F15E17ABD9F}" type="pres">
      <dgm:prSet presAssocID="{F5BAFA32-B176-4DC8-9406-D73CA32A814C}" presName="parentText" presStyleLbl="node1" presStyleIdx="0" presStyleCnt="2" custScaleY="52871">
        <dgm:presLayoutVars>
          <dgm:chMax val="0"/>
          <dgm:bulletEnabled val="1"/>
        </dgm:presLayoutVars>
      </dgm:prSet>
      <dgm:spPr/>
    </dgm:pt>
    <dgm:pt modelId="{BD2EBD27-6D7C-43AC-9800-600803F74500}" type="pres">
      <dgm:prSet presAssocID="{F5BAFA32-B176-4DC8-9406-D73CA32A814C}" presName="childText" presStyleLbl="revTx" presStyleIdx="0" presStyleCnt="1" custScaleY="40379">
        <dgm:presLayoutVars>
          <dgm:bulletEnabled val="1"/>
        </dgm:presLayoutVars>
      </dgm:prSet>
      <dgm:spPr/>
    </dgm:pt>
    <dgm:pt modelId="{B732D701-70BA-4741-8554-D3CC12116173}" type="pres">
      <dgm:prSet presAssocID="{27524CB1-E58E-4219-ACFE-11BA15B5F4E0}" presName="parentText" presStyleLbl="node1" presStyleIdx="1" presStyleCnt="2" custLinFactNeighborX="524" custLinFactNeighborY="-14723">
        <dgm:presLayoutVars>
          <dgm:chMax val="0"/>
          <dgm:bulletEnabled val="1"/>
        </dgm:presLayoutVars>
      </dgm:prSet>
      <dgm:spPr/>
    </dgm:pt>
  </dgm:ptLst>
  <dgm:cxnLst>
    <dgm:cxn modelId="{A826BA22-E4C9-47B4-A648-541102C707E0}" srcId="{568591FF-0DA7-4CC6-8392-7A66D533CAD8}" destId="{27524CB1-E58E-4219-ACFE-11BA15B5F4E0}" srcOrd="1" destOrd="0" parTransId="{809B07FB-FB75-4398-BDD4-822E7E7DB5E5}" sibTransId="{3EBA7370-299E-42B8-B619-695B111AA094}"/>
    <dgm:cxn modelId="{5AD32830-05FF-4018-B651-2F0260D7BC78}" type="presOf" srcId="{27524CB1-E58E-4219-ACFE-11BA15B5F4E0}" destId="{B732D701-70BA-4741-8554-D3CC12116173}" srcOrd="0" destOrd="0" presId="urn:microsoft.com/office/officeart/2005/8/layout/vList2"/>
    <dgm:cxn modelId="{4038574A-4483-4FB4-B0CC-7C6A12D21BB9}" type="presOf" srcId="{F5BAFA32-B176-4DC8-9406-D73CA32A814C}" destId="{3A74F376-60E0-4992-B20A-4F15E17ABD9F}" srcOrd="0" destOrd="0" presId="urn:microsoft.com/office/officeart/2005/8/layout/vList2"/>
    <dgm:cxn modelId="{4149AD4D-C0AD-4DE3-837D-33410944DC8C}" type="presOf" srcId="{B8BA01B7-9AC8-425A-A517-91581F7BE82E}" destId="{BD2EBD27-6D7C-43AC-9800-600803F74500}" srcOrd="0" destOrd="0" presId="urn:microsoft.com/office/officeart/2005/8/layout/vList2"/>
    <dgm:cxn modelId="{3E0E1353-D7D8-46D9-8287-0E6CE552F572}" srcId="{F5BAFA32-B176-4DC8-9406-D73CA32A814C}" destId="{B8BA01B7-9AC8-425A-A517-91581F7BE82E}" srcOrd="0" destOrd="0" parTransId="{AF4B196A-0726-4424-8376-C90903D68542}" sibTransId="{B37C4BBF-9AC9-4F59-AD92-46DFDB069CDD}"/>
    <dgm:cxn modelId="{C866F6A7-6342-4279-ABF2-3CB6F5B63496}" srcId="{568591FF-0DA7-4CC6-8392-7A66D533CAD8}" destId="{F5BAFA32-B176-4DC8-9406-D73CA32A814C}" srcOrd="0" destOrd="0" parTransId="{E9749927-AF54-4F7E-A44F-E75228A050CB}" sibTransId="{3FFD98F7-26C9-4B1B-B710-631B23596536}"/>
    <dgm:cxn modelId="{46273EBB-4504-45D4-997A-DC9299E4E914}" type="presOf" srcId="{568591FF-0DA7-4CC6-8392-7A66D533CAD8}" destId="{3E65EF0D-740E-420E-ADFC-2EB232F73C21}" srcOrd="0" destOrd="0" presId="urn:microsoft.com/office/officeart/2005/8/layout/vList2"/>
    <dgm:cxn modelId="{E7875A7D-E7A9-4C6D-81E5-FAB9320226E5}" type="presParOf" srcId="{3E65EF0D-740E-420E-ADFC-2EB232F73C21}" destId="{3A74F376-60E0-4992-B20A-4F15E17ABD9F}" srcOrd="0" destOrd="0" presId="urn:microsoft.com/office/officeart/2005/8/layout/vList2"/>
    <dgm:cxn modelId="{1135E00A-FC62-4371-A280-1C2A0D57750E}" type="presParOf" srcId="{3E65EF0D-740E-420E-ADFC-2EB232F73C21}" destId="{BD2EBD27-6D7C-43AC-9800-600803F74500}" srcOrd="1" destOrd="0" presId="urn:microsoft.com/office/officeart/2005/8/layout/vList2"/>
    <dgm:cxn modelId="{6F518B92-65CC-4D35-B2DF-DEEAD5E46F72}" type="presParOf" srcId="{3E65EF0D-740E-420E-ADFC-2EB232F73C21}" destId="{B732D701-70BA-4741-8554-D3CC1211617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30A879-6D7F-47A0-A65E-B61120D7AAFC}" type="doc">
      <dgm:prSet loTypeId="urn:microsoft.com/office/officeart/2008/layout/BendingPictureCaption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0D22A36-A811-4FFF-9162-BEAF01F64363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4 clusters show spending diversity:</a:t>
          </a:r>
        </a:p>
        <a:p>
          <a:pPr algn="l">
            <a:buFont typeface="Arial" panose="020B0604020202020204" pitchFamily="34" charset="0"/>
            <a:buChar char="•"/>
          </a:pP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en-IN" sz="1800" b="1" dirty="0">
              <a:latin typeface="Arial" panose="020B0604020202020204" pitchFamily="34" charset="0"/>
              <a:cs typeface="Arial" panose="020B0604020202020204" pitchFamily="34" charset="0"/>
            </a:rPr>
            <a:t>Blue:</a:t>
          </a:r>
          <a:r>
            <a:rPr lang="en-IN" sz="1800" dirty="0">
              <a:latin typeface="Arial" panose="020B0604020202020204" pitchFamily="34" charset="0"/>
              <a:cs typeface="Arial" panose="020B0604020202020204" pitchFamily="34" charset="0"/>
            </a:rPr>
            <a:t> High spenders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Yellow/Green: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Prefer low-price items</a:t>
          </a:r>
        </a:p>
      </dgm:t>
    </dgm:pt>
    <dgm:pt modelId="{C46BDEC0-DB97-48B3-AC6C-D495298D7407}" type="parTrans" cxnId="{448633F3-3168-4C35-864F-5F47E4088E1C}">
      <dgm:prSet/>
      <dgm:spPr/>
      <dgm:t>
        <a:bodyPr/>
        <a:lstStyle/>
        <a:p>
          <a:endParaRPr lang="en-IN"/>
        </a:p>
      </dgm:t>
    </dgm:pt>
    <dgm:pt modelId="{52F660E6-CC90-42AA-8ABF-6D657CE30CF5}" type="sibTrans" cxnId="{448633F3-3168-4C35-864F-5F47E4088E1C}">
      <dgm:prSet/>
      <dgm:spPr/>
      <dgm:t>
        <a:bodyPr/>
        <a:lstStyle/>
        <a:p>
          <a:endParaRPr lang="en-IN"/>
        </a:p>
      </dgm:t>
    </dgm:pt>
    <dgm:pt modelId="{45BFF2BC-3CE9-4013-8659-7C276C3BC9DF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800" b="0" dirty="0">
              <a:latin typeface="Arial" panose="020B0604020202020204" pitchFamily="34" charset="0"/>
              <a:cs typeface="Arial" panose="020B0604020202020204" pitchFamily="34" charset="0"/>
            </a:rPr>
            <a:t>The model underpredicts high revenues, showing poor fit—suggesting non-linear patterns or missing features.</a:t>
          </a:r>
          <a:endParaRPr lang="en-IN" sz="18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CDD825-BD97-4C42-A29A-667BD581C85D}" type="parTrans" cxnId="{DB0F1A90-6389-43EF-92AE-5C97E21E1252}">
      <dgm:prSet/>
      <dgm:spPr/>
      <dgm:t>
        <a:bodyPr/>
        <a:lstStyle/>
        <a:p>
          <a:endParaRPr lang="en-IN"/>
        </a:p>
      </dgm:t>
    </dgm:pt>
    <dgm:pt modelId="{B96DED03-DC73-4FDA-B208-0F2F68D0D27B}" type="sibTrans" cxnId="{DB0F1A90-6389-43EF-92AE-5C97E21E1252}">
      <dgm:prSet/>
      <dgm:spPr/>
      <dgm:t>
        <a:bodyPr/>
        <a:lstStyle/>
        <a:p>
          <a:endParaRPr lang="en-IN"/>
        </a:p>
      </dgm:t>
    </dgm:pt>
    <dgm:pt modelId="{41E95222-E0CB-41C3-8B69-31AA5A971B73}" type="pres">
      <dgm:prSet presAssocID="{0130A879-6D7F-47A0-A65E-B61120D7AAFC}" presName="diagram" presStyleCnt="0">
        <dgm:presLayoutVars>
          <dgm:dir/>
        </dgm:presLayoutVars>
      </dgm:prSet>
      <dgm:spPr/>
    </dgm:pt>
    <dgm:pt modelId="{40D009C0-FB3C-4C87-8AA4-EE80E1560A6C}" type="pres">
      <dgm:prSet presAssocID="{10D22A36-A811-4FFF-9162-BEAF01F64363}" presName="composite" presStyleCnt="0"/>
      <dgm:spPr/>
    </dgm:pt>
    <dgm:pt modelId="{986E7DAF-ECAB-45C2-B53A-D51E147D0F8B}" type="pres">
      <dgm:prSet presAssocID="{10D22A36-A811-4FFF-9162-BEAF01F64363}" presName="Image" presStyleLbl="bgShp" presStyleIdx="0" presStyleCnt="2" custScaleX="125206" custScaleY="110600" custLinFactNeighborX="6616" custLinFactNeighborY="471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21E0651C-0354-470C-8B43-79AC9C3E3409}" type="pres">
      <dgm:prSet presAssocID="{10D22A36-A811-4FFF-9162-BEAF01F64363}" presName="Parent" presStyleLbl="node0" presStyleIdx="0" presStyleCnt="2" custScaleX="108699" custScaleY="146126" custLinFactY="34526" custLinFactNeighborX="-6908" custLinFactNeighborY="100000">
        <dgm:presLayoutVars>
          <dgm:bulletEnabled val="1"/>
        </dgm:presLayoutVars>
      </dgm:prSet>
      <dgm:spPr/>
    </dgm:pt>
    <dgm:pt modelId="{75B290AF-3947-49CD-A9C9-9AD20A764950}" type="pres">
      <dgm:prSet presAssocID="{52F660E6-CC90-42AA-8ABF-6D657CE30CF5}" presName="sibTrans" presStyleCnt="0"/>
      <dgm:spPr/>
    </dgm:pt>
    <dgm:pt modelId="{2D17DF71-65F8-407C-B087-B50E852741A2}" type="pres">
      <dgm:prSet presAssocID="{45BFF2BC-3CE9-4013-8659-7C276C3BC9DF}" presName="composite" presStyleCnt="0"/>
      <dgm:spPr/>
    </dgm:pt>
    <dgm:pt modelId="{D1A6146C-90E6-4AB6-B8A0-80C480486042}" type="pres">
      <dgm:prSet presAssocID="{45BFF2BC-3CE9-4013-8659-7C276C3BC9DF}" presName="Image" presStyleLbl="bgShp" presStyleIdx="1" presStyleCnt="2" custScaleX="116669" custScaleY="112219" custLinFactNeighborX="-3062" custLinFactNeighborY="-4538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56ABB4E3-2472-4613-88CE-2B7A8341229D}" type="pres">
      <dgm:prSet presAssocID="{45BFF2BC-3CE9-4013-8659-7C276C3BC9DF}" presName="Parent" presStyleLbl="node0" presStyleIdx="1" presStyleCnt="2" custScaleX="125784" custLinFactY="902" custLinFactNeighborX="-18686" custLinFactNeighborY="100000">
        <dgm:presLayoutVars>
          <dgm:bulletEnabled val="1"/>
        </dgm:presLayoutVars>
      </dgm:prSet>
      <dgm:spPr/>
    </dgm:pt>
  </dgm:ptLst>
  <dgm:cxnLst>
    <dgm:cxn modelId="{07EF0F4C-5221-4211-8B17-1AFE90476E2F}" type="presOf" srcId="{45BFF2BC-3CE9-4013-8659-7C276C3BC9DF}" destId="{56ABB4E3-2472-4613-88CE-2B7A8341229D}" srcOrd="0" destOrd="0" presId="urn:microsoft.com/office/officeart/2008/layout/BendingPictureCaption"/>
    <dgm:cxn modelId="{DB0F1A90-6389-43EF-92AE-5C97E21E1252}" srcId="{0130A879-6D7F-47A0-A65E-B61120D7AAFC}" destId="{45BFF2BC-3CE9-4013-8659-7C276C3BC9DF}" srcOrd="1" destOrd="0" parTransId="{BECDD825-BD97-4C42-A29A-667BD581C85D}" sibTransId="{B96DED03-DC73-4FDA-B208-0F2F68D0D27B}"/>
    <dgm:cxn modelId="{58C81CE3-2FE3-4557-A465-97AC0658C617}" type="presOf" srcId="{0130A879-6D7F-47A0-A65E-B61120D7AAFC}" destId="{41E95222-E0CB-41C3-8B69-31AA5A971B73}" srcOrd="0" destOrd="0" presId="urn:microsoft.com/office/officeart/2008/layout/BendingPictureCaption"/>
    <dgm:cxn modelId="{448633F3-3168-4C35-864F-5F47E4088E1C}" srcId="{0130A879-6D7F-47A0-A65E-B61120D7AAFC}" destId="{10D22A36-A811-4FFF-9162-BEAF01F64363}" srcOrd="0" destOrd="0" parTransId="{C46BDEC0-DB97-48B3-AC6C-D495298D7407}" sibTransId="{52F660E6-CC90-42AA-8ABF-6D657CE30CF5}"/>
    <dgm:cxn modelId="{90887DFA-E1BE-47C4-97B2-818C6825FCD7}" type="presOf" srcId="{10D22A36-A811-4FFF-9162-BEAF01F64363}" destId="{21E0651C-0354-470C-8B43-79AC9C3E3409}" srcOrd="0" destOrd="0" presId="urn:microsoft.com/office/officeart/2008/layout/BendingPictureCaption"/>
    <dgm:cxn modelId="{F5423294-C006-4F67-9A4E-DFD89E22E327}" type="presParOf" srcId="{41E95222-E0CB-41C3-8B69-31AA5A971B73}" destId="{40D009C0-FB3C-4C87-8AA4-EE80E1560A6C}" srcOrd="0" destOrd="0" presId="urn:microsoft.com/office/officeart/2008/layout/BendingPictureCaption"/>
    <dgm:cxn modelId="{60F83B2D-ABDE-4DF8-805A-4A804D18814E}" type="presParOf" srcId="{40D009C0-FB3C-4C87-8AA4-EE80E1560A6C}" destId="{986E7DAF-ECAB-45C2-B53A-D51E147D0F8B}" srcOrd="0" destOrd="0" presId="urn:microsoft.com/office/officeart/2008/layout/BendingPictureCaption"/>
    <dgm:cxn modelId="{25F216D9-972B-4FB5-BF21-FF67024545F2}" type="presParOf" srcId="{40D009C0-FB3C-4C87-8AA4-EE80E1560A6C}" destId="{21E0651C-0354-470C-8B43-79AC9C3E3409}" srcOrd="1" destOrd="0" presId="urn:microsoft.com/office/officeart/2008/layout/BendingPictureCaption"/>
    <dgm:cxn modelId="{11CF99C9-8883-4094-8AC1-42D7E37BF7AB}" type="presParOf" srcId="{41E95222-E0CB-41C3-8B69-31AA5A971B73}" destId="{75B290AF-3947-49CD-A9C9-9AD20A764950}" srcOrd="1" destOrd="0" presId="urn:microsoft.com/office/officeart/2008/layout/BendingPictureCaption"/>
    <dgm:cxn modelId="{77721F19-376A-4F49-AF98-365C83E04FE8}" type="presParOf" srcId="{41E95222-E0CB-41C3-8B69-31AA5A971B73}" destId="{2D17DF71-65F8-407C-B087-B50E852741A2}" srcOrd="2" destOrd="0" presId="urn:microsoft.com/office/officeart/2008/layout/BendingPictureCaption"/>
    <dgm:cxn modelId="{DA25F147-3329-4D12-9BA0-946E2BB01502}" type="presParOf" srcId="{2D17DF71-65F8-407C-B087-B50E852741A2}" destId="{D1A6146C-90E6-4AB6-B8A0-80C480486042}" srcOrd="0" destOrd="0" presId="urn:microsoft.com/office/officeart/2008/layout/BendingPictureCaption"/>
    <dgm:cxn modelId="{436FBC8F-F160-415F-B2FB-FF317C0F1AFB}" type="presParOf" srcId="{2D17DF71-65F8-407C-B087-B50E852741A2}" destId="{56ABB4E3-2472-4613-88CE-2B7A8341229D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A52A04-A357-476E-929C-F45C7985ACCC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886174C-85CA-4C26-BB78-0730C576B3D6}">
      <dgm:prSet phldrT="[Text]" custT="1"/>
      <dgm:spPr/>
      <dgm:t>
        <a:bodyPr/>
        <a:lstStyle/>
        <a:p>
          <a:pPr algn="l"/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</a:p>
        <a:p>
          <a:pPr algn="l"/>
          <a:b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Elbow plot suggests 3 optimal clusters, reflecting distinct customer spending patterns.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6180BC-150A-46AF-AC4A-55A9EC22A2AC}" type="parTrans" cxnId="{2BE0C22B-0424-4A61-8C4C-1D9250626D08}">
      <dgm:prSet/>
      <dgm:spPr/>
      <dgm:t>
        <a:bodyPr/>
        <a:lstStyle/>
        <a:p>
          <a:endParaRPr lang="en-IN"/>
        </a:p>
      </dgm:t>
    </dgm:pt>
    <dgm:pt modelId="{59A0F092-72BA-49BB-B1E3-0407CC7DFBCD}" type="sibTrans" cxnId="{2BE0C22B-0424-4A61-8C4C-1D9250626D08}">
      <dgm:prSet/>
      <dgm:spPr/>
      <dgm:t>
        <a:bodyPr/>
        <a:lstStyle/>
        <a:p>
          <a:endParaRPr lang="en-IN"/>
        </a:p>
      </dgm:t>
    </dgm:pt>
    <dgm:pt modelId="{E6EE3A2B-A9F0-482B-BC29-499E923FC4C5}" type="pres">
      <dgm:prSet presAssocID="{6BA52A04-A357-476E-929C-F45C7985ACCC}" presName="Name0" presStyleCnt="0">
        <dgm:presLayoutVars>
          <dgm:chMax/>
          <dgm:chPref/>
          <dgm:dir/>
        </dgm:presLayoutVars>
      </dgm:prSet>
      <dgm:spPr/>
    </dgm:pt>
    <dgm:pt modelId="{9DE8AB18-86DF-4EA5-B764-F1D02BE8C572}" type="pres">
      <dgm:prSet presAssocID="{B886174C-85CA-4C26-BB78-0730C576B3D6}" presName="composite" presStyleCnt="0">
        <dgm:presLayoutVars>
          <dgm:chMax/>
          <dgm:chPref/>
        </dgm:presLayoutVars>
      </dgm:prSet>
      <dgm:spPr/>
    </dgm:pt>
    <dgm:pt modelId="{61DC2589-8E61-48C6-B0C4-639CCC242959}" type="pres">
      <dgm:prSet presAssocID="{B886174C-85CA-4C26-BB78-0730C576B3D6}" presName="Image" presStyleLbl="bgImgPlace1" presStyleIdx="0" presStyleCnt="1" custScaleX="173999" custScaleY="173601" custLinFactNeighborX="-19900" custLinFactNeighborY="3294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C78EC0E9-E40D-4B2E-A4A3-1296FE5E3DB8}" type="pres">
      <dgm:prSet presAssocID="{B886174C-85CA-4C26-BB78-0730C576B3D6}" presName="ParentText" presStyleLbl="revTx" presStyleIdx="0" presStyleCnt="1" custLinFactNeighborX="17551" custLinFactNeighborY="-14378">
        <dgm:presLayoutVars>
          <dgm:chMax val="0"/>
          <dgm:chPref val="0"/>
          <dgm:bulletEnabled val="1"/>
        </dgm:presLayoutVars>
      </dgm:prSet>
      <dgm:spPr/>
    </dgm:pt>
    <dgm:pt modelId="{BC8438B2-268F-4900-870B-B32971C2A941}" type="pres">
      <dgm:prSet presAssocID="{B886174C-85CA-4C26-BB78-0730C576B3D6}" presName="tlFrame" presStyleLbl="node1" presStyleIdx="0" presStyleCnt="4" custLinFactNeighborX="78898" custLinFactNeighborY="23308"/>
      <dgm:spPr/>
    </dgm:pt>
    <dgm:pt modelId="{866A4344-9878-4CDB-ABB1-92A86104AA98}" type="pres">
      <dgm:prSet presAssocID="{B886174C-85CA-4C26-BB78-0730C576B3D6}" presName="trFrame" presStyleLbl="node1" presStyleIdx="1" presStyleCnt="4" custLinFactNeighborX="27613" custLinFactNeighborY="26671"/>
      <dgm:spPr/>
    </dgm:pt>
    <dgm:pt modelId="{A2A7B44E-DA97-4432-8254-B9255AC86A2A}" type="pres">
      <dgm:prSet presAssocID="{B886174C-85CA-4C26-BB78-0730C576B3D6}" presName="blFrame" presStyleLbl="node1" presStyleIdx="2" presStyleCnt="4" custLinFactNeighborX="80405" custLinFactNeighborY="-58397"/>
      <dgm:spPr/>
    </dgm:pt>
    <dgm:pt modelId="{48AC364E-84BD-4B5F-BA24-27DCBBCC99DD}" type="pres">
      <dgm:prSet presAssocID="{B886174C-85CA-4C26-BB78-0730C576B3D6}" presName="brFrame" presStyleLbl="node1" presStyleIdx="3" presStyleCnt="4" custLinFactNeighborX="29691" custLinFactNeighborY="-66825"/>
      <dgm:spPr/>
    </dgm:pt>
  </dgm:ptLst>
  <dgm:cxnLst>
    <dgm:cxn modelId="{DDF9100C-EE25-46BA-8723-1CA64F1780FC}" type="presOf" srcId="{B886174C-85CA-4C26-BB78-0730C576B3D6}" destId="{C78EC0E9-E40D-4B2E-A4A3-1296FE5E3DB8}" srcOrd="0" destOrd="0" presId="urn:microsoft.com/office/officeart/2009/3/layout/FramedTextPicture"/>
    <dgm:cxn modelId="{2BE0C22B-0424-4A61-8C4C-1D9250626D08}" srcId="{6BA52A04-A357-476E-929C-F45C7985ACCC}" destId="{B886174C-85CA-4C26-BB78-0730C576B3D6}" srcOrd="0" destOrd="0" parTransId="{D86180BC-150A-46AF-AC4A-55A9EC22A2AC}" sibTransId="{59A0F092-72BA-49BB-B1E3-0407CC7DFBCD}"/>
    <dgm:cxn modelId="{F96E2482-0899-40DC-98DE-5208580C59E1}" type="presOf" srcId="{6BA52A04-A357-476E-929C-F45C7985ACCC}" destId="{E6EE3A2B-A9F0-482B-BC29-499E923FC4C5}" srcOrd="0" destOrd="0" presId="urn:microsoft.com/office/officeart/2009/3/layout/FramedTextPicture"/>
    <dgm:cxn modelId="{EA075629-3BBF-440B-A0DC-6D31468F777D}" type="presParOf" srcId="{E6EE3A2B-A9F0-482B-BC29-499E923FC4C5}" destId="{9DE8AB18-86DF-4EA5-B764-F1D02BE8C572}" srcOrd="0" destOrd="0" presId="urn:microsoft.com/office/officeart/2009/3/layout/FramedTextPicture"/>
    <dgm:cxn modelId="{D17361F7-8042-4981-8AF1-4EAF40AB9567}" type="presParOf" srcId="{9DE8AB18-86DF-4EA5-B764-F1D02BE8C572}" destId="{61DC2589-8E61-48C6-B0C4-639CCC242959}" srcOrd="0" destOrd="0" presId="urn:microsoft.com/office/officeart/2009/3/layout/FramedTextPicture"/>
    <dgm:cxn modelId="{53E729C5-296F-43EF-B719-D3300BBF28B0}" type="presParOf" srcId="{9DE8AB18-86DF-4EA5-B764-F1D02BE8C572}" destId="{C78EC0E9-E40D-4B2E-A4A3-1296FE5E3DB8}" srcOrd="1" destOrd="0" presId="urn:microsoft.com/office/officeart/2009/3/layout/FramedTextPicture"/>
    <dgm:cxn modelId="{6D95B451-0CD4-400C-B287-74C3E9BBF114}" type="presParOf" srcId="{9DE8AB18-86DF-4EA5-B764-F1D02BE8C572}" destId="{BC8438B2-268F-4900-870B-B32971C2A941}" srcOrd="2" destOrd="0" presId="urn:microsoft.com/office/officeart/2009/3/layout/FramedTextPicture"/>
    <dgm:cxn modelId="{4B4F6B3D-A7FF-4E30-9314-AF7A27CB4B00}" type="presParOf" srcId="{9DE8AB18-86DF-4EA5-B764-F1D02BE8C572}" destId="{866A4344-9878-4CDB-ABB1-92A86104AA98}" srcOrd="3" destOrd="0" presId="urn:microsoft.com/office/officeart/2009/3/layout/FramedTextPicture"/>
    <dgm:cxn modelId="{E57DE287-6354-41D7-B3E0-F99EB7732961}" type="presParOf" srcId="{9DE8AB18-86DF-4EA5-B764-F1D02BE8C572}" destId="{A2A7B44E-DA97-4432-8254-B9255AC86A2A}" srcOrd="4" destOrd="0" presId="urn:microsoft.com/office/officeart/2009/3/layout/FramedTextPicture"/>
    <dgm:cxn modelId="{46D9996B-4109-4B72-B30F-C6BE0EFA51D2}" type="presParOf" srcId="{9DE8AB18-86DF-4EA5-B764-F1D02BE8C572}" destId="{48AC364E-84BD-4B5F-BA24-27DCBBCC99DD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0CCB39-E3AC-4900-A7EE-03693EB3F66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232747C-7798-4474-B786-4E66B0C55801}">
      <dgm:prSet phldrT="[Text]"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1"/>
              </a:solidFill>
            </a:rPr>
            <a:t>Key Observations:</a:t>
          </a:r>
          <a:endParaRPr lang="en-IN" dirty="0">
            <a:solidFill>
              <a:schemeClr val="bg1"/>
            </a:solidFill>
          </a:endParaRPr>
        </a:p>
      </dgm:t>
    </dgm:pt>
    <dgm:pt modelId="{B4DC6ED8-B553-4F6C-B616-FFD52628EC65}" type="parTrans" cxnId="{B93398F3-4A1D-42C4-A3D0-38115E7D5416}">
      <dgm:prSet/>
      <dgm:spPr/>
      <dgm:t>
        <a:bodyPr/>
        <a:lstStyle/>
        <a:p>
          <a:endParaRPr lang="en-IN"/>
        </a:p>
      </dgm:t>
    </dgm:pt>
    <dgm:pt modelId="{C89B7718-5702-41BC-B2A1-A5EC259AA6F1}" type="sibTrans" cxnId="{B93398F3-4A1D-42C4-A3D0-38115E7D5416}">
      <dgm:prSet/>
      <dgm:spPr/>
      <dgm:t>
        <a:bodyPr/>
        <a:lstStyle/>
        <a:p>
          <a:endParaRPr lang="en-IN"/>
        </a:p>
      </dgm:t>
    </dgm:pt>
    <dgm:pt modelId="{8763F32B-B454-438B-9EB4-3B79E4951CD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Weak Correlation with Rating:</a:t>
          </a:r>
          <a:r>
            <a:rPr lang="en-US" dirty="0">
              <a:solidFill>
                <a:schemeClr val="bg1"/>
              </a:solidFill>
            </a:rPr>
            <a:t> </a:t>
          </a:r>
          <a:endParaRPr lang="en-IN" dirty="0">
            <a:solidFill>
              <a:schemeClr val="bg1"/>
            </a:solidFill>
          </a:endParaRPr>
        </a:p>
      </dgm:t>
    </dgm:pt>
    <dgm:pt modelId="{2FC8A976-E272-428E-B773-90A30172AFD4}" type="parTrans" cxnId="{92CAF569-3C55-44F6-816B-8E08E2830B27}">
      <dgm:prSet/>
      <dgm:spPr/>
      <dgm:t>
        <a:bodyPr/>
        <a:lstStyle/>
        <a:p>
          <a:endParaRPr lang="en-IN"/>
        </a:p>
      </dgm:t>
    </dgm:pt>
    <dgm:pt modelId="{A8D0CC18-E5C2-4E53-A5C8-2B3DCC93EE78}" type="sibTrans" cxnId="{92CAF569-3C55-44F6-816B-8E08E2830B27}">
      <dgm:prSet/>
      <dgm:spPr/>
      <dgm:t>
        <a:bodyPr/>
        <a:lstStyle/>
        <a:p>
          <a:endParaRPr lang="en-IN"/>
        </a:p>
      </dgm:t>
    </dgm:pt>
    <dgm:pt modelId="{F31D6596-E8BA-409B-BE00-8D9828DA85EE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Slight Negative Correlation: </a:t>
          </a:r>
          <a:endParaRPr lang="en-IN" dirty="0">
            <a:solidFill>
              <a:schemeClr val="bg1"/>
            </a:solidFill>
          </a:endParaRPr>
        </a:p>
      </dgm:t>
    </dgm:pt>
    <dgm:pt modelId="{957742DB-E21F-4FD9-842F-F4FEF8CD6DAF}" type="parTrans" cxnId="{BB4B857A-03F1-4121-B46E-3D202D75315E}">
      <dgm:prSet/>
      <dgm:spPr/>
      <dgm:t>
        <a:bodyPr/>
        <a:lstStyle/>
        <a:p>
          <a:endParaRPr lang="en-IN"/>
        </a:p>
      </dgm:t>
    </dgm:pt>
    <dgm:pt modelId="{BD3755F0-8A25-4BFA-8C44-9AF0716EEAAE}" type="sibTrans" cxnId="{BB4B857A-03F1-4121-B46E-3D202D75315E}">
      <dgm:prSet/>
      <dgm:spPr/>
      <dgm:t>
        <a:bodyPr/>
        <a:lstStyle/>
        <a:p>
          <a:endParaRPr lang="en-IN"/>
        </a:p>
      </dgm:t>
    </dgm:pt>
    <dgm:pt modelId="{FA35C76F-303E-4DC5-97BF-E5038F1B95EA}">
      <dgm:prSet/>
      <dgm:spPr/>
      <dgm:t>
        <a:bodyPr/>
        <a:lstStyle/>
        <a:p>
          <a:r>
            <a:rPr lang="en-US" dirty="0"/>
            <a:t>Strong Positive Correlation: ‘Discounted Price’ (0.59) and ‘Rating Count’ (0.29) positively impact revenue, with price having a stronger influence</a:t>
          </a:r>
          <a:endParaRPr lang="en-IN" dirty="0"/>
        </a:p>
      </dgm:t>
    </dgm:pt>
    <dgm:pt modelId="{519F6531-3645-48D5-B2CB-10A9643686D8}" type="parTrans" cxnId="{FB92D697-85BD-4216-8FDF-0C599C730DE8}">
      <dgm:prSet/>
      <dgm:spPr/>
      <dgm:t>
        <a:bodyPr/>
        <a:lstStyle/>
        <a:p>
          <a:endParaRPr lang="en-IN"/>
        </a:p>
      </dgm:t>
    </dgm:pt>
    <dgm:pt modelId="{4CE434D4-9744-4DAC-8BF3-07D05D139DFC}" type="sibTrans" cxnId="{FB92D697-85BD-4216-8FDF-0C599C730DE8}">
      <dgm:prSet/>
      <dgm:spPr/>
      <dgm:t>
        <a:bodyPr/>
        <a:lstStyle/>
        <a:p>
          <a:endParaRPr lang="en-IN"/>
        </a:p>
      </dgm:t>
    </dgm:pt>
    <dgm:pt modelId="{F6D7758B-B647-41A1-AC44-4437531A9BA0}">
      <dgm:prSet/>
      <dgm:spPr/>
      <dgm:t>
        <a:bodyPr/>
        <a:lstStyle/>
        <a:p>
          <a:r>
            <a:rPr lang="en-US" dirty="0"/>
            <a:t>‘Rating’ has a weak positive correlation with ‘Rating Count’ (0.11), ‘Discounted Price’ (0.11), and ‘Revenue’ (0.10).</a:t>
          </a:r>
          <a:endParaRPr lang="en-IN" dirty="0"/>
        </a:p>
      </dgm:t>
    </dgm:pt>
    <dgm:pt modelId="{0C8D90F9-43A4-4E11-8A46-BC6BA36C0A85}" type="parTrans" cxnId="{3C5620B0-3C1C-44ED-AF1E-531E4181E285}">
      <dgm:prSet/>
      <dgm:spPr/>
      <dgm:t>
        <a:bodyPr/>
        <a:lstStyle/>
        <a:p>
          <a:endParaRPr lang="en-IN"/>
        </a:p>
      </dgm:t>
    </dgm:pt>
    <dgm:pt modelId="{FDE28745-5C88-45EA-A841-222435364CE2}" type="sibTrans" cxnId="{3C5620B0-3C1C-44ED-AF1E-531E4181E285}">
      <dgm:prSet/>
      <dgm:spPr/>
      <dgm:t>
        <a:bodyPr/>
        <a:lstStyle/>
        <a:p>
          <a:endParaRPr lang="en-IN"/>
        </a:p>
      </dgm:t>
    </dgm:pt>
    <dgm:pt modelId="{DC3C5916-38CB-4ED5-8E7F-9464B9F862F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‘Rating Count’ and ‘Discounted Price’ show a weak negative correlation (-0.06).</a:t>
          </a:r>
          <a:endParaRPr lang="en-IN" dirty="0"/>
        </a:p>
      </dgm:t>
    </dgm:pt>
    <dgm:pt modelId="{99010B0D-5569-4D38-AF5D-BA29872C5FE5}" type="parTrans" cxnId="{C9894D28-44EE-4A0E-9471-32AAB3EBEA92}">
      <dgm:prSet/>
      <dgm:spPr/>
      <dgm:t>
        <a:bodyPr/>
        <a:lstStyle/>
        <a:p>
          <a:endParaRPr lang="en-IN"/>
        </a:p>
      </dgm:t>
    </dgm:pt>
    <dgm:pt modelId="{3419C399-BD08-4D62-A880-8B8D7EEDFB6E}" type="sibTrans" cxnId="{C9894D28-44EE-4A0E-9471-32AAB3EBEA92}">
      <dgm:prSet/>
      <dgm:spPr/>
      <dgm:t>
        <a:bodyPr/>
        <a:lstStyle/>
        <a:p>
          <a:endParaRPr lang="en-IN"/>
        </a:p>
      </dgm:t>
    </dgm:pt>
    <dgm:pt modelId="{3EF26A38-5330-49C8-ACD2-B3A7314C8A7A}" type="pres">
      <dgm:prSet presAssocID="{250CCB39-E3AC-4900-A7EE-03693EB3F669}" presName="linear" presStyleCnt="0">
        <dgm:presLayoutVars>
          <dgm:dir/>
          <dgm:animLvl val="lvl"/>
          <dgm:resizeHandles val="exact"/>
        </dgm:presLayoutVars>
      </dgm:prSet>
      <dgm:spPr/>
    </dgm:pt>
    <dgm:pt modelId="{693A95FA-7CCF-456D-922D-C817C5B1295E}" type="pres">
      <dgm:prSet presAssocID="{C232747C-7798-4474-B786-4E66B0C55801}" presName="parentLin" presStyleCnt="0"/>
      <dgm:spPr/>
    </dgm:pt>
    <dgm:pt modelId="{1129F8A2-63CF-4E57-B596-2D171E27E7CF}" type="pres">
      <dgm:prSet presAssocID="{C232747C-7798-4474-B786-4E66B0C55801}" presName="parentLeftMargin" presStyleLbl="node1" presStyleIdx="0" presStyleCnt="3"/>
      <dgm:spPr/>
    </dgm:pt>
    <dgm:pt modelId="{BFE18AC6-BA21-481F-B140-2AAF0AF9E347}" type="pres">
      <dgm:prSet presAssocID="{C232747C-7798-4474-B786-4E66B0C558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292736F-CBE7-4469-BD5F-530C19513790}" type="pres">
      <dgm:prSet presAssocID="{C232747C-7798-4474-B786-4E66B0C55801}" presName="negativeSpace" presStyleCnt="0"/>
      <dgm:spPr/>
    </dgm:pt>
    <dgm:pt modelId="{37C3E1A2-38F1-4209-B802-F3DC23D6D1D2}" type="pres">
      <dgm:prSet presAssocID="{C232747C-7798-4474-B786-4E66B0C55801}" presName="childText" presStyleLbl="conFgAcc1" presStyleIdx="0" presStyleCnt="3">
        <dgm:presLayoutVars>
          <dgm:bulletEnabled val="1"/>
        </dgm:presLayoutVars>
      </dgm:prSet>
      <dgm:spPr/>
    </dgm:pt>
    <dgm:pt modelId="{750D803F-4ECA-4867-9584-EBB38E173241}" type="pres">
      <dgm:prSet presAssocID="{C89B7718-5702-41BC-B2A1-A5EC259AA6F1}" presName="spaceBetweenRectangles" presStyleCnt="0"/>
      <dgm:spPr/>
    </dgm:pt>
    <dgm:pt modelId="{31394D45-1C88-4D20-B719-07F327F2D2E3}" type="pres">
      <dgm:prSet presAssocID="{8763F32B-B454-438B-9EB4-3B79E4951CD2}" presName="parentLin" presStyleCnt="0"/>
      <dgm:spPr/>
    </dgm:pt>
    <dgm:pt modelId="{06637233-94C0-4B26-955F-F20363726D16}" type="pres">
      <dgm:prSet presAssocID="{8763F32B-B454-438B-9EB4-3B79E4951CD2}" presName="parentLeftMargin" presStyleLbl="node1" presStyleIdx="0" presStyleCnt="3"/>
      <dgm:spPr/>
    </dgm:pt>
    <dgm:pt modelId="{60D0667B-E8DC-46B8-9ABD-C9AF2A55E375}" type="pres">
      <dgm:prSet presAssocID="{8763F32B-B454-438B-9EB4-3B79E4951CD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7B2666A-B153-43B5-BDD6-91C31F0E4610}" type="pres">
      <dgm:prSet presAssocID="{8763F32B-B454-438B-9EB4-3B79E4951CD2}" presName="negativeSpace" presStyleCnt="0"/>
      <dgm:spPr/>
    </dgm:pt>
    <dgm:pt modelId="{4C5504EC-F199-4CF1-90C7-52C86B9C34C9}" type="pres">
      <dgm:prSet presAssocID="{8763F32B-B454-438B-9EB4-3B79E4951CD2}" presName="childText" presStyleLbl="conFgAcc1" presStyleIdx="1" presStyleCnt="3">
        <dgm:presLayoutVars>
          <dgm:bulletEnabled val="1"/>
        </dgm:presLayoutVars>
      </dgm:prSet>
      <dgm:spPr/>
    </dgm:pt>
    <dgm:pt modelId="{C576BB16-5292-461A-B9D3-D72C8AD172CF}" type="pres">
      <dgm:prSet presAssocID="{A8D0CC18-E5C2-4E53-A5C8-2B3DCC93EE78}" presName="spaceBetweenRectangles" presStyleCnt="0"/>
      <dgm:spPr/>
    </dgm:pt>
    <dgm:pt modelId="{6276D261-F250-4337-B0B7-6D0F1FFFC502}" type="pres">
      <dgm:prSet presAssocID="{F31D6596-E8BA-409B-BE00-8D9828DA85EE}" presName="parentLin" presStyleCnt="0"/>
      <dgm:spPr/>
    </dgm:pt>
    <dgm:pt modelId="{84F5F38D-47B8-408B-8E11-C1EEB1679324}" type="pres">
      <dgm:prSet presAssocID="{F31D6596-E8BA-409B-BE00-8D9828DA85EE}" presName="parentLeftMargin" presStyleLbl="node1" presStyleIdx="1" presStyleCnt="3"/>
      <dgm:spPr/>
    </dgm:pt>
    <dgm:pt modelId="{CE54F137-1C01-482A-BCD0-B48A65DC1435}" type="pres">
      <dgm:prSet presAssocID="{F31D6596-E8BA-409B-BE00-8D9828DA85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E9A7C8B-58E8-456C-B841-9A5797BA5E59}" type="pres">
      <dgm:prSet presAssocID="{F31D6596-E8BA-409B-BE00-8D9828DA85EE}" presName="negativeSpace" presStyleCnt="0"/>
      <dgm:spPr/>
    </dgm:pt>
    <dgm:pt modelId="{6E98E6D2-41A1-4DAF-ADC0-A2D582B0036A}" type="pres">
      <dgm:prSet presAssocID="{F31D6596-E8BA-409B-BE00-8D9828DA85E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F95B524-27E8-4273-9523-3688A7E21F9C}" type="presOf" srcId="{C232747C-7798-4474-B786-4E66B0C55801}" destId="{1129F8A2-63CF-4E57-B596-2D171E27E7CF}" srcOrd="0" destOrd="0" presId="urn:microsoft.com/office/officeart/2005/8/layout/list1"/>
    <dgm:cxn modelId="{C9894D28-44EE-4A0E-9471-32AAB3EBEA92}" srcId="{F31D6596-E8BA-409B-BE00-8D9828DA85EE}" destId="{DC3C5916-38CB-4ED5-8E7F-9464B9F862F8}" srcOrd="0" destOrd="0" parTransId="{99010B0D-5569-4D38-AF5D-BA29872C5FE5}" sibTransId="{3419C399-BD08-4D62-A880-8B8D7EEDFB6E}"/>
    <dgm:cxn modelId="{92CAF569-3C55-44F6-816B-8E08E2830B27}" srcId="{250CCB39-E3AC-4900-A7EE-03693EB3F669}" destId="{8763F32B-B454-438B-9EB4-3B79E4951CD2}" srcOrd="1" destOrd="0" parTransId="{2FC8A976-E272-428E-B773-90A30172AFD4}" sibTransId="{A8D0CC18-E5C2-4E53-A5C8-2B3DCC93EE78}"/>
    <dgm:cxn modelId="{0ED0FD6B-7F89-4328-B2B1-6D327C8966EA}" type="presOf" srcId="{C232747C-7798-4474-B786-4E66B0C55801}" destId="{BFE18AC6-BA21-481F-B140-2AAF0AF9E347}" srcOrd="1" destOrd="0" presId="urn:microsoft.com/office/officeart/2005/8/layout/list1"/>
    <dgm:cxn modelId="{8A62445A-2C8E-43C5-B313-23123D5A3C49}" type="presOf" srcId="{FA35C76F-303E-4DC5-97BF-E5038F1B95EA}" destId="{37C3E1A2-38F1-4209-B802-F3DC23D6D1D2}" srcOrd="0" destOrd="0" presId="urn:microsoft.com/office/officeart/2005/8/layout/list1"/>
    <dgm:cxn modelId="{BB4B857A-03F1-4121-B46E-3D202D75315E}" srcId="{250CCB39-E3AC-4900-A7EE-03693EB3F669}" destId="{F31D6596-E8BA-409B-BE00-8D9828DA85EE}" srcOrd="2" destOrd="0" parTransId="{957742DB-E21F-4FD9-842F-F4FEF8CD6DAF}" sibTransId="{BD3755F0-8A25-4BFA-8C44-9AF0716EEAAE}"/>
    <dgm:cxn modelId="{FB92D697-85BD-4216-8FDF-0C599C730DE8}" srcId="{C232747C-7798-4474-B786-4E66B0C55801}" destId="{FA35C76F-303E-4DC5-97BF-E5038F1B95EA}" srcOrd="0" destOrd="0" parTransId="{519F6531-3645-48D5-B2CB-10A9643686D8}" sibTransId="{4CE434D4-9744-4DAC-8BF3-07D05D139DFC}"/>
    <dgm:cxn modelId="{8FFE009B-1BE7-4C34-BD86-4F618C22C3A9}" type="presOf" srcId="{F31D6596-E8BA-409B-BE00-8D9828DA85EE}" destId="{84F5F38D-47B8-408B-8E11-C1EEB1679324}" srcOrd="0" destOrd="0" presId="urn:microsoft.com/office/officeart/2005/8/layout/list1"/>
    <dgm:cxn modelId="{0926E6A3-0757-496A-B0FD-54A787990682}" type="presOf" srcId="{F6D7758B-B647-41A1-AC44-4437531A9BA0}" destId="{4C5504EC-F199-4CF1-90C7-52C86B9C34C9}" srcOrd="0" destOrd="0" presId="urn:microsoft.com/office/officeart/2005/8/layout/list1"/>
    <dgm:cxn modelId="{84D879AA-993F-4EE5-8DC9-1FAFD34F6117}" type="presOf" srcId="{DC3C5916-38CB-4ED5-8E7F-9464B9F862F8}" destId="{6E98E6D2-41A1-4DAF-ADC0-A2D582B0036A}" srcOrd="0" destOrd="0" presId="urn:microsoft.com/office/officeart/2005/8/layout/list1"/>
    <dgm:cxn modelId="{3C5620B0-3C1C-44ED-AF1E-531E4181E285}" srcId="{8763F32B-B454-438B-9EB4-3B79E4951CD2}" destId="{F6D7758B-B647-41A1-AC44-4437531A9BA0}" srcOrd="0" destOrd="0" parTransId="{0C8D90F9-43A4-4E11-8A46-BC6BA36C0A85}" sibTransId="{FDE28745-5C88-45EA-A841-222435364CE2}"/>
    <dgm:cxn modelId="{1F747EB3-3B66-41E9-8F25-DDC9886C6E8E}" type="presOf" srcId="{F31D6596-E8BA-409B-BE00-8D9828DA85EE}" destId="{CE54F137-1C01-482A-BCD0-B48A65DC1435}" srcOrd="1" destOrd="0" presId="urn:microsoft.com/office/officeart/2005/8/layout/list1"/>
    <dgm:cxn modelId="{8E8446B7-7039-4644-BD51-41F634A7AA07}" type="presOf" srcId="{250CCB39-E3AC-4900-A7EE-03693EB3F669}" destId="{3EF26A38-5330-49C8-ACD2-B3A7314C8A7A}" srcOrd="0" destOrd="0" presId="urn:microsoft.com/office/officeart/2005/8/layout/list1"/>
    <dgm:cxn modelId="{21E2FFC7-8E08-49B7-872F-45BD311CA5BE}" type="presOf" srcId="{8763F32B-B454-438B-9EB4-3B79E4951CD2}" destId="{60D0667B-E8DC-46B8-9ABD-C9AF2A55E375}" srcOrd="1" destOrd="0" presId="urn:microsoft.com/office/officeart/2005/8/layout/list1"/>
    <dgm:cxn modelId="{B93398F3-4A1D-42C4-A3D0-38115E7D5416}" srcId="{250CCB39-E3AC-4900-A7EE-03693EB3F669}" destId="{C232747C-7798-4474-B786-4E66B0C55801}" srcOrd="0" destOrd="0" parTransId="{B4DC6ED8-B553-4F6C-B616-FFD52628EC65}" sibTransId="{C89B7718-5702-41BC-B2A1-A5EC259AA6F1}"/>
    <dgm:cxn modelId="{C49B00FC-553B-4597-9BB2-0BC085176861}" type="presOf" srcId="{8763F32B-B454-438B-9EB4-3B79E4951CD2}" destId="{06637233-94C0-4B26-955F-F20363726D16}" srcOrd="0" destOrd="0" presId="urn:microsoft.com/office/officeart/2005/8/layout/list1"/>
    <dgm:cxn modelId="{8164084D-752C-4A2E-BD77-F9B3CCF2C93C}" type="presParOf" srcId="{3EF26A38-5330-49C8-ACD2-B3A7314C8A7A}" destId="{693A95FA-7CCF-456D-922D-C817C5B1295E}" srcOrd="0" destOrd="0" presId="urn:microsoft.com/office/officeart/2005/8/layout/list1"/>
    <dgm:cxn modelId="{275351B3-07BF-4555-B974-01B32D3A7098}" type="presParOf" srcId="{693A95FA-7CCF-456D-922D-C817C5B1295E}" destId="{1129F8A2-63CF-4E57-B596-2D171E27E7CF}" srcOrd="0" destOrd="0" presId="urn:microsoft.com/office/officeart/2005/8/layout/list1"/>
    <dgm:cxn modelId="{60AF1BB8-068E-4628-A693-56FE680D5F36}" type="presParOf" srcId="{693A95FA-7CCF-456D-922D-C817C5B1295E}" destId="{BFE18AC6-BA21-481F-B140-2AAF0AF9E347}" srcOrd="1" destOrd="0" presId="urn:microsoft.com/office/officeart/2005/8/layout/list1"/>
    <dgm:cxn modelId="{58DAB2FF-785E-49CC-9467-6E5B564C5E2E}" type="presParOf" srcId="{3EF26A38-5330-49C8-ACD2-B3A7314C8A7A}" destId="{A292736F-CBE7-4469-BD5F-530C19513790}" srcOrd="1" destOrd="0" presId="urn:microsoft.com/office/officeart/2005/8/layout/list1"/>
    <dgm:cxn modelId="{E52950F3-7C2B-4F24-87DA-D3B8286C9F8F}" type="presParOf" srcId="{3EF26A38-5330-49C8-ACD2-B3A7314C8A7A}" destId="{37C3E1A2-38F1-4209-B802-F3DC23D6D1D2}" srcOrd="2" destOrd="0" presId="urn:microsoft.com/office/officeart/2005/8/layout/list1"/>
    <dgm:cxn modelId="{77D346C5-FF1A-4DD9-801C-7FD8242A1227}" type="presParOf" srcId="{3EF26A38-5330-49C8-ACD2-B3A7314C8A7A}" destId="{750D803F-4ECA-4867-9584-EBB38E173241}" srcOrd="3" destOrd="0" presId="urn:microsoft.com/office/officeart/2005/8/layout/list1"/>
    <dgm:cxn modelId="{97C187D5-1EE9-420D-B45A-CF1EBB0EF14E}" type="presParOf" srcId="{3EF26A38-5330-49C8-ACD2-B3A7314C8A7A}" destId="{31394D45-1C88-4D20-B719-07F327F2D2E3}" srcOrd="4" destOrd="0" presId="urn:microsoft.com/office/officeart/2005/8/layout/list1"/>
    <dgm:cxn modelId="{D4D1ED65-CA3F-40B6-972D-700DE430EB53}" type="presParOf" srcId="{31394D45-1C88-4D20-B719-07F327F2D2E3}" destId="{06637233-94C0-4B26-955F-F20363726D16}" srcOrd="0" destOrd="0" presId="urn:microsoft.com/office/officeart/2005/8/layout/list1"/>
    <dgm:cxn modelId="{1D9037EE-2C1A-4904-9990-6065D9D34D9F}" type="presParOf" srcId="{31394D45-1C88-4D20-B719-07F327F2D2E3}" destId="{60D0667B-E8DC-46B8-9ABD-C9AF2A55E375}" srcOrd="1" destOrd="0" presId="urn:microsoft.com/office/officeart/2005/8/layout/list1"/>
    <dgm:cxn modelId="{CA0CD0A1-22E2-48A6-B985-0A9B9B92E48B}" type="presParOf" srcId="{3EF26A38-5330-49C8-ACD2-B3A7314C8A7A}" destId="{F7B2666A-B153-43B5-BDD6-91C31F0E4610}" srcOrd="5" destOrd="0" presId="urn:microsoft.com/office/officeart/2005/8/layout/list1"/>
    <dgm:cxn modelId="{5EB810BB-0B9A-4CDB-9318-C1174CFE0C2D}" type="presParOf" srcId="{3EF26A38-5330-49C8-ACD2-B3A7314C8A7A}" destId="{4C5504EC-F199-4CF1-90C7-52C86B9C34C9}" srcOrd="6" destOrd="0" presId="urn:microsoft.com/office/officeart/2005/8/layout/list1"/>
    <dgm:cxn modelId="{06972F94-901F-441F-AF3E-38FAF39A772B}" type="presParOf" srcId="{3EF26A38-5330-49C8-ACD2-B3A7314C8A7A}" destId="{C576BB16-5292-461A-B9D3-D72C8AD172CF}" srcOrd="7" destOrd="0" presId="urn:microsoft.com/office/officeart/2005/8/layout/list1"/>
    <dgm:cxn modelId="{A68EB925-DD1C-4624-A5A8-6971CD799820}" type="presParOf" srcId="{3EF26A38-5330-49C8-ACD2-B3A7314C8A7A}" destId="{6276D261-F250-4337-B0B7-6D0F1FFFC502}" srcOrd="8" destOrd="0" presId="urn:microsoft.com/office/officeart/2005/8/layout/list1"/>
    <dgm:cxn modelId="{A196B05A-21B8-4D0E-BB52-A7530CE9DC1E}" type="presParOf" srcId="{6276D261-F250-4337-B0B7-6D0F1FFFC502}" destId="{84F5F38D-47B8-408B-8E11-C1EEB1679324}" srcOrd="0" destOrd="0" presId="urn:microsoft.com/office/officeart/2005/8/layout/list1"/>
    <dgm:cxn modelId="{88DA85A3-5556-4E9F-A59F-326037FEF5D8}" type="presParOf" srcId="{6276D261-F250-4337-B0B7-6D0F1FFFC502}" destId="{CE54F137-1C01-482A-BCD0-B48A65DC1435}" srcOrd="1" destOrd="0" presId="urn:microsoft.com/office/officeart/2005/8/layout/list1"/>
    <dgm:cxn modelId="{91F1D394-ADAA-4E60-94DF-566C6882E458}" type="presParOf" srcId="{3EF26A38-5330-49C8-ACD2-B3A7314C8A7A}" destId="{8E9A7C8B-58E8-456C-B841-9A5797BA5E59}" srcOrd="9" destOrd="0" presId="urn:microsoft.com/office/officeart/2005/8/layout/list1"/>
    <dgm:cxn modelId="{BDBE2004-9242-4EB6-BD48-EA341FE1D84C}" type="presParOf" srcId="{3EF26A38-5330-49C8-ACD2-B3A7314C8A7A}" destId="{6E98E6D2-41A1-4DAF-ADC0-A2D582B00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9D41BB-06CF-47C5-B8BA-9D6E4504591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D562D77-96CD-436A-87ED-A763AAC1A93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Revenue vs. Rating Groups</a:t>
          </a:r>
        </a:p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Method: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T-test between High-rated (≥4) and Low-rated (&lt;4) products</a:t>
          </a:r>
        </a:p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Result: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T-statistic: 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16.62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P-value: 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0.0000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Conclusion: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Significant difference in revenue between high and low-rated products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CC93C7-9358-4612-9E38-94180B956960}" type="parTrans" cxnId="{F4B16815-18B2-4460-B627-95B2EC6DABF6}">
      <dgm:prSet/>
      <dgm:spPr/>
      <dgm:t>
        <a:bodyPr/>
        <a:lstStyle/>
        <a:p>
          <a:endParaRPr lang="en-IN"/>
        </a:p>
      </dgm:t>
    </dgm:pt>
    <dgm:pt modelId="{B7D7D12E-896F-4441-A90E-7672279DB5B1}" type="sibTrans" cxnId="{F4B16815-18B2-4460-B627-95B2EC6DABF6}">
      <dgm:prSet/>
      <dgm:spPr/>
      <dgm:t>
        <a:bodyPr/>
        <a:lstStyle/>
        <a:p>
          <a:endParaRPr lang="en-IN"/>
        </a:p>
      </dgm:t>
    </dgm:pt>
    <dgm:pt modelId="{0E7E950E-28E5-43C0-B525-6CE17BD450B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Rating Count vs. Revenue Correlation</a:t>
          </a:r>
        </a:p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Method: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Pearson correlation with significance test</a:t>
          </a:r>
        </a:p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Result: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Correlation: 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0.2941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P-value: 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0.0000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Conclusion: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Significant positive correlation between rating count and revenue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8CCDB8-71D5-41A9-92B6-323DE9CE9E86}" type="parTrans" cxnId="{850F33A3-1EEB-445E-BB04-8A731ACC4B1A}">
      <dgm:prSet/>
      <dgm:spPr/>
      <dgm:t>
        <a:bodyPr/>
        <a:lstStyle/>
        <a:p>
          <a:endParaRPr lang="en-IN"/>
        </a:p>
      </dgm:t>
    </dgm:pt>
    <dgm:pt modelId="{A42390CF-B3B5-48C7-9A33-DF1BB774DBA2}" type="sibTrans" cxnId="{850F33A3-1EEB-445E-BB04-8A731ACC4B1A}">
      <dgm:prSet/>
      <dgm:spPr/>
      <dgm:t>
        <a:bodyPr/>
        <a:lstStyle/>
        <a:p>
          <a:endParaRPr lang="en-IN"/>
        </a:p>
      </dgm:t>
    </dgm:pt>
    <dgm:pt modelId="{6371CFEC-392F-4764-B100-F9BA8CD880F0}">
      <dgm:prSet phldrT="[Text]"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</a:p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Higher-rated products earn significantly more revenue</a:t>
          </a:r>
        </a:p>
        <a:p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More ratings 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= higher revenue</a:t>
          </a:r>
        </a:p>
        <a:p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Customer feedback volume plays a key role in product success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0CD4DF-5F2C-4D57-B8E1-E628D51735FF}" type="parTrans" cxnId="{DD6A0E4D-57D2-4983-B035-B61AF78F0DF2}">
      <dgm:prSet/>
      <dgm:spPr/>
      <dgm:t>
        <a:bodyPr/>
        <a:lstStyle/>
        <a:p>
          <a:endParaRPr lang="en-IN"/>
        </a:p>
      </dgm:t>
    </dgm:pt>
    <dgm:pt modelId="{339DDF79-D69A-4A38-98EE-875FD5F23F22}" type="sibTrans" cxnId="{DD6A0E4D-57D2-4983-B035-B61AF78F0DF2}">
      <dgm:prSet/>
      <dgm:spPr/>
      <dgm:t>
        <a:bodyPr/>
        <a:lstStyle/>
        <a:p>
          <a:endParaRPr lang="en-IN"/>
        </a:p>
      </dgm:t>
    </dgm:pt>
    <dgm:pt modelId="{9F3DF3A9-B090-4545-93FF-0D2FB87EE8A1}" type="pres">
      <dgm:prSet presAssocID="{229D41BB-06CF-47C5-B8BA-9D6E45045914}" presName="rootnode" presStyleCnt="0">
        <dgm:presLayoutVars>
          <dgm:chMax/>
          <dgm:chPref/>
          <dgm:dir/>
          <dgm:animLvl val="lvl"/>
        </dgm:presLayoutVars>
      </dgm:prSet>
      <dgm:spPr/>
    </dgm:pt>
    <dgm:pt modelId="{9A0C0B6D-35EB-4210-BB57-063C2D21F0D8}" type="pres">
      <dgm:prSet presAssocID="{8D562D77-96CD-436A-87ED-A763AAC1A933}" presName="composite" presStyleCnt="0"/>
      <dgm:spPr/>
    </dgm:pt>
    <dgm:pt modelId="{4ECD7573-0851-4033-9208-B809B4089B1B}" type="pres">
      <dgm:prSet presAssocID="{8D562D77-96CD-436A-87ED-A763AAC1A933}" presName="LShape" presStyleLbl="alignNode1" presStyleIdx="0" presStyleCnt="5"/>
      <dgm:spPr/>
    </dgm:pt>
    <dgm:pt modelId="{ECF0BEA2-5AAD-47F1-9B2E-942C8BE9E30A}" type="pres">
      <dgm:prSet presAssocID="{8D562D77-96CD-436A-87ED-A763AAC1A933}" presName="ParentText" presStyleLbl="revTx" presStyleIdx="0" presStyleCnt="3" custLinFactX="100000" custLinFactNeighborX="144948" custLinFactNeighborY="-67500">
        <dgm:presLayoutVars>
          <dgm:chMax val="0"/>
          <dgm:chPref val="0"/>
          <dgm:bulletEnabled val="1"/>
        </dgm:presLayoutVars>
      </dgm:prSet>
      <dgm:spPr/>
    </dgm:pt>
    <dgm:pt modelId="{16F65734-A237-46EF-BFBB-A7BE92530E10}" type="pres">
      <dgm:prSet presAssocID="{8D562D77-96CD-436A-87ED-A763AAC1A933}" presName="Triangle" presStyleLbl="alignNode1" presStyleIdx="1" presStyleCnt="5"/>
      <dgm:spPr/>
    </dgm:pt>
    <dgm:pt modelId="{143B2665-1F10-43A8-A841-F0C904609041}" type="pres">
      <dgm:prSet presAssocID="{B7D7D12E-896F-4441-A90E-7672279DB5B1}" presName="sibTrans" presStyleCnt="0"/>
      <dgm:spPr/>
    </dgm:pt>
    <dgm:pt modelId="{9321DD73-2A19-4A56-99F8-3F58D77477A3}" type="pres">
      <dgm:prSet presAssocID="{B7D7D12E-896F-4441-A90E-7672279DB5B1}" presName="space" presStyleCnt="0"/>
      <dgm:spPr/>
    </dgm:pt>
    <dgm:pt modelId="{E7A164C5-DF0B-417D-99A6-FC1AF58DC62B}" type="pres">
      <dgm:prSet presAssocID="{0E7E950E-28E5-43C0-B525-6CE17BD450B1}" presName="composite" presStyleCnt="0"/>
      <dgm:spPr/>
    </dgm:pt>
    <dgm:pt modelId="{A8F3CE58-AD1F-4E65-8534-A3DCEA8BCEAE}" type="pres">
      <dgm:prSet presAssocID="{0E7E950E-28E5-43C0-B525-6CE17BD450B1}" presName="LShape" presStyleLbl="alignNode1" presStyleIdx="2" presStyleCnt="5"/>
      <dgm:spPr/>
    </dgm:pt>
    <dgm:pt modelId="{8ACF7D70-67B5-465B-A66C-69CAED8780A7}" type="pres">
      <dgm:prSet presAssocID="{0E7E950E-28E5-43C0-B525-6CE17BD450B1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C2784EF-9575-46F8-B472-32DF7587A3A3}" type="pres">
      <dgm:prSet presAssocID="{0E7E950E-28E5-43C0-B525-6CE17BD450B1}" presName="Triangle" presStyleLbl="alignNode1" presStyleIdx="3" presStyleCnt="5"/>
      <dgm:spPr/>
    </dgm:pt>
    <dgm:pt modelId="{C7435742-0236-47F9-8B40-2DA3341F0712}" type="pres">
      <dgm:prSet presAssocID="{A42390CF-B3B5-48C7-9A33-DF1BB774DBA2}" presName="sibTrans" presStyleCnt="0"/>
      <dgm:spPr/>
    </dgm:pt>
    <dgm:pt modelId="{6BAB6A11-8495-4565-B1D4-CB39A9A3BC1F}" type="pres">
      <dgm:prSet presAssocID="{A42390CF-B3B5-48C7-9A33-DF1BB774DBA2}" presName="space" presStyleCnt="0"/>
      <dgm:spPr/>
    </dgm:pt>
    <dgm:pt modelId="{72B01E1D-19AF-4C06-9AA6-9BE15735FD96}" type="pres">
      <dgm:prSet presAssocID="{6371CFEC-392F-4764-B100-F9BA8CD880F0}" presName="composite" presStyleCnt="0"/>
      <dgm:spPr/>
    </dgm:pt>
    <dgm:pt modelId="{3EBE1391-39F4-47B1-AB1B-8E81DC92CA8D}" type="pres">
      <dgm:prSet presAssocID="{6371CFEC-392F-4764-B100-F9BA8CD880F0}" presName="LShape" presStyleLbl="alignNode1" presStyleIdx="4" presStyleCnt="5"/>
      <dgm:spPr/>
    </dgm:pt>
    <dgm:pt modelId="{1F8E24F0-E939-4524-B7C5-37145C357945}" type="pres">
      <dgm:prSet presAssocID="{6371CFEC-392F-4764-B100-F9BA8CD880F0}" presName="ParentText" presStyleLbl="revTx" presStyleIdx="2" presStyleCnt="3" custLinFactX="-100000" custLinFactNeighborX="-144461" custLinFactNeighborY="67730">
        <dgm:presLayoutVars>
          <dgm:chMax val="0"/>
          <dgm:chPref val="0"/>
          <dgm:bulletEnabled val="1"/>
        </dgm:presLayoutVars>
      </dgm:prSet>
      <dgm:spPr/>
    </dgm:pt>
  </dgm:ptLst>
  <dgm:cxnLst>
    <dgm:cxn modelId="{F4B16815-18B2-4460-B627-95B2EC6DABF6}" srcId="{229D41BB-06CF-47C5-B8BA-9D6E45045914}" destId="{8D562D77-96CD-436A-87ED-A763AAC1A933}" srcOrd="0" destOrd="0" parTransId="{4BCC93C7-9358-4612-9E38-94180B956960}" sibTransId="{B7D7D12E-896F-4441-A90E-7672279DB5B1}"/>
    <dgm:cxn modelId="{E89A065C-37B2-4A84-9552-AD5DE7698676}" type="presOf" srcId="{8D562D77-96CD-436A-87ED-A763AAC1A933}" destId="{ECF0BEA2-5AAD-47F1-9B2E-942C8BE9E30A}" srcOrd="0" destOrd="0" presId="urn:microsoft.com/office/officeart/2009/3/layout/StepUpProcess"/>
    <dgm:cxn modelId="{DD6A0E4D-57D2-4983-B035-B61AF78F0DF2}" srcId="{229D41BB-06CF-47C5-B8BA-9D6E45045914}" destId="{6371CFEC-392F-4764-B100-F9BA8CD880F0}" srcOrd="2" destOrd="0" parTransId="{6E0CD4DF-5F2C-4D57-B8E1-E628D51735FF}" sibTransId="{339DDF79-D69A-4A38-98EE-875FD5F23F22}"/>
    <dgm:cxn modelId="{2A6BE482-3FB3-427C-A251-DC616A6753D5}" type="presOf" srcId="{229D41BB-06CF-47C5-B8BA-9D6E45045914}" destId="{9F3DF3A9-B090-4545-93FF-0D2FB87EE8A1}" srcOrd="0" destOrd="0" presId="urn:microsoft.com/office/officeart/2009/3/layout/StepUpProcess"/>
    <dgm:cxn modelId="{779D9984-129A-49B9-8DB0-269C38EB7176}" type="presOf" srcId="{0E7E950E-28E5-43C0-B525-6CE17BD450B1}" destId="{8ACF7D70-67B5-465B-A66C-69CAED8780A7}" srcOrd="0" destOrd="0" presId="urn:microsoft.com/office/officeart/2009/3/layout/StepUpProcess"/>
    <dgm:cxn modelId="{F89A6D8A-1EA4-4285-BE92-FDD7C689AA86}" type="presOf" srcId="{6371CFEC-392F-4764-B100-F9BA8CD880F0}" destId="{1F8E24F0-E939-4524-B7C5-37145C357945}" srcOrd="0" destOrd="0" presId="urn:microsoft.com/office/officeart/2009/3/layout/StepUpProcess"/>
    <dgm:cxn modelId="{850F33A3-1EEB-445E-BB04-8A731ACC4B1A}" srcId="{229D41BB-06CF-47C5-B8BA-9D6E45045914}" destId="{0E7E950E-28E5-43C0-B525-6CE17BD450B1}" srcOrd="1" destOrd="0" parTransId="{DC8CCDB8-71D5-41A9-92B6-323DE9CE9E86}" sibTransId="{A42390CF-B3B5-48C7-9A33-DF1BB774DBA2}"/>
    <dgm:cxn modelId="{DB62F539-2785-4295-9680-FB882660FCB0}" type="presParOf" srcId="{9F3DF3A9-B090-4545-93FF-0D2FB87EE8A1}" destId="{9A0C0B6D-35EB-4210-BB57-063C2D21F0D8}" srcOrd="0" destOrd="0" presId="urn:microsoft.com/office/officeart/2009/3/layout/StepUpProcess"/>
    <dgm:cxn modelId="{13BD3DA2-A581-4379-A935-5FBB0F03F0BA}" type="presParOf" srcId="{9A0C0B6D-35EB-4210-BB57-063C2D21F0D8}" destId="{4ECD7573-0851-4033-9208-B809B4089B1B}" srcOrd="0" destOrd="0" presId="urn:microsoft.com/office/officeart/2009/3/layout/StepUpProcess"/>
    <dgm:cxn modelId="{463985E2-83C6-4B4D-8A15-B35A3727B7D7}" type="presParOf" srcId="{9A0C0B6D-35EB-4210-BB57-063C2D21F0D8}" destId="{ECF0BEA2-5AAD-47F1-9B2E-942C8BE9E30A}" srcOrd="1" destOrd="0" presId="urn:microsoft.com/office/officeart/2009/3/layout/StepUpProcess"/>
    <dgm:cxn modelId="{5448D13D-AE3B-4993-9664-C087BA6075F6}" type="presParOf" srcId="{9A0C0B6D-35EB-4210-BB57-063C2D21F0D8}" destId="{16F65734-A237-46EF-BFBB-A7BE92530E10}" srcOrd="2" destOrd="0" presId="urn:microsoft.com/office/officeart/2009/3/layout/StepUpProcess"/>
    <dgm:cxn modelId="{354638E4-C1EE-4CA8-A767-AE732E82CBC0}" type="presParOf" srcId="{9F3DF3A9-B090-4545-93FF-0D2FB87EE8A1}" destId="{143B2665-1F10-43A8-A841-F0C904609041}" srcOrd="1" destOrd="0" presId="urn:microsoft.com/office/officeart/2009/3/layout/StepUpProcess"/>
    <dgm:cxn modelId="{80DAA538-A0DF-49CB-9BAE-3D6592F8BE38}" type="presParOf" srcId="{143B2665-1F10-43A8-A841-F0C904609041}" destId="{9321DD73-2A19-4A56-99F8-3F58D77477A3}" srcOrd="0" destOrd="0" presId="urn:microsoft.com/office/officeart/2009/3/layout/StepUpProcess"/>
    <dgm:cxn modelId="{489BBCCC-52D2-4CA2-AF0A-3F24B4E8CA16}" type="presParOf" srcId="{9F3DF3A9-B090-4545-93FF-0D2FB87EE8A1}" destId="{E7A164C5-DF0B-417D-99A6-FC1AF58DC62B}" srcOrd="2" destOrd="0" presId="urn:microsoft.com/office/officeart/2009/3/layout/StepUpProcess"/>
    <dgm:cxn modelId="{DE69B9CE-6C24-4965-B5DD-CA046E2BBF56}" type="presParOf" srcId="{E7A164C5-DF0B-417D-99A6-FC1AF58DC62B}" destId="{A8F3CE58-AD1F-4E65-8534-A3DCEA8BCEAE}" srcOrd="0" destOrd="0" presId="urn:microsoft.com/office/officeart/2009/3/layout/StepUpProcess"/>
    <dgm:cxn modelId="{FEE5B45C-4888-43BC-A6AA-7BF39B0A259B}" type="presParOf" srcId="{E7A164C5-DF0B-417D-99A6-FC1AF58DC62B}" destId="{8ACF7D70-67B5-465B-A66C-69CAED8780A7}" srcOrd="1" destOrd="0" presId="urn:microsoft.com/office/officeart/2009/3/layout/StepUpProcess"/>
    <dgm:cxn modelId="{64E87827-A6D7-4164-8133-1FA8308113CA}" type="presParOf" srcId="{E7A164C5-DF0B-417D-99A6-FC1AF58DC62B}" destId="{6C2784EF-9575-46F8-B472-32DF7587A3A3}" srcOrd="2" destOrd="0" presId="urn:microsoft.com/office/officeart/2009/3/layout/StepUpProcess"/>
    <dgm:cxn modelId="{63C439AD-2864-4F0B-9581-AD3495A8F5D7}" type="presParOf" srcId="{9F3DF3A9-B090-4545-93FF-0D2FB87EE8A1}" destId="{C7435742-0236-47F9-8B40-2DA3341F0712}" srcOrd="3" destOrd="0" presId="urn:microsoft.com/office/officeart/2009/3/layout/StepUpProcess"/>
    <dgm:cxn modelId="{6B452E03-3066-4210-8465-7503BF92C4D1}" type="presParOf" srcId="{C7435742-0236-47F9-8B40-2DA3341F0712}" destId="{6BAB6A11-8495-4565-B1D4-CB39A9A3BC1F}" srcOrd="0" destOrd="0" presId="urn:microsoft.com/office/officeart/2009/3/layout/StepUpProcess"/>
    <dgm:cxn modelId="{11318917-B64A-40F6-9F3C-3B50BDFEB899}" type="presParOf" srcId="{9F3DF3A9-B090-4545-93FF-0D2FB87EE8A1}" destId="{72B01E1D-19AF-4C06-9AA6-9BE15735FD96}" srcOrd="4" destOrd="0" presId="urn:microsoft.com/office/officeart/2009/3/layout/StepUpProcess"/>
    <dgm:cxn modelId="{9FF42D16-DC52-4BD1-B29E-8A15CE852F97}" type="presParOf" srcId="{72B01E1D-19AF-4C06-9AA6-9BE15735FD96}" destId="{3EBE1391-39F4-47B1-AB1B-8E81DC92CA8D}" srcOrd="0" destOrd="0" presId="urn:microsoft.com/office/officeart/2009/3/layout/StepUpProcess"/>
    <dgm:cxn modelId="{CE5EFED4-93EB-4931-A9D0-490C93A5441F}" type="presParOf" srcId="{72B01E1D-19AF-4C06-9AA6-9BE15735FD96}" destId="{1F8E24F0-E939-4524-B7C5-37145C357945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B8EE83-4350-4A28-B1DE-DC01FE1C96D6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1C4BC56-D542-45B6-B68A-0C071FD6108D}">
      <dgm:prSet phldrT="[Text]" custT="1"/>
      <dgm:spPr/>
      <dgm:t>
        <a:bodyPr>
          <a:scene3d>
            <a:camera prst="orthographicFront"/>
            <a:lightRig rig="glow" dir="t">
              <a:rot lat="0" lon="0" rev="5400000"/>
            </a:lightRig>
          </a:scene3d>
        </a:bodyPr>
        <a:lstStyle/>
        <a:p>
          <a:pPr algn="l">
            <a:buNone/>
          </a:pPr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Key Insight:</a:t>
          </a:r>
        </a:p>
        <a:p>
          <a:pPr algn="l">
            <a:buNone/>
          </a:pPr>
          <a:b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Smart gadgets lead revenue; focus on top categories like Smartphones and </a:t>
          </a: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SmartWatches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for growth.</a:t>
          </a:r>
        </a:p>
      </dgm:t>
    </dgm:pt>
    <dgm:pt modelId="{716EF65F-41B4-4606-BD7B-C194D949CE4C}" type="parTrans" cxnId="{3694D8A5-F7F4-446D-B68B-9FF539D38151}">
      <dgm:prSet/>
      <dgm:spPr/>
      <dgm:t>
        <a:bodyPr/>
        <a:lstStyle/>
        <a:p>
          <a:endParaRPr lang="en-IN"/>
        </a:p>
      </dgm:t>
    </dgm:pt>
    <dgm:pt modelId="{3B7EF2C0-58F4-4DD1-8AFD-8CEEC34CB720}" type="sibTrans" cxnId="{3694D8A5-F7F4-446D-B68B-9FF539D38151}">
      <dgm:prSet/>
      <dgm:spPr/>
      <dgm:t>
        <a:bodyPr/>
        <a:lstStyle/>
        <a:p>
          <a:endParaRPr lang="en-IN"/>
        </a:p>
      </dgm:t>
    </dgm:pt>
    <dgm:pt modelId="{7B949E12-6CC7-49BB-B113-110863DCA358}">
      <dgm:prSet phldrT="[Text]" custT="1"/>
      <dgm:spPr/>
      <dgm:t>
        <a:bodyPr/>
        <a:lstStyle/>
        <a:p>
          <a:pPr algn="l">
            <a:buNone/>
          </a:pPr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Top Products Insight:</a:t>
          </a:r>
        </a:p>
        <a:p>
          <a:pPr algn="l">
            <a:buNone/>
          </a:pPr>
          <a:b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Top 3 drive most revenue; B09GFPVD9Y leads. Prioritize high performers for better ROI.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A84850-EC06-4ABD-89A2-D0F366D9F65B}" type="parTrans" cxnId="{6FEF9356-9E40-4E2C-9FA4-F6600EFABCE1}">
      <dgm:prSet/>
      <dgm:spPr/>
      <dgm:t>
        <a:bodyPr/>
        <a:lstStyle/>
        <a:p>
          <a:endParaRPr lang="en-IN"/>
        </a:p>
      </dgm:t>
    </dgm:pt>
    <dgm:pt modelId="{6C6D91FA-CC54-4F65-8336-2AE05319E653}" type="sibTrans" cxnId="{6FEF9356-9E40-4E2C-9FA4-F6600EFABCE1}">
      <dgm:prSet/>
      <dgm:spPr/>
      <dgm:t>
        <a:bodyPr/>
        <a:lstStyle/>
        <a:p>
          <a:endParaRPr lang="en-IN"/>
        </a:p>
      </dgm:t>
    </dgm:pt>
    <dgm:pt modelId="{9FE20165-F3D8-47E6-98AA-3BA2F1AE999C}" type="pres">
      <dgm:prSet presAssocID="{33B8EE83-4350-4A28-B1DE-DC01FE1C96D6}" presName="diagram" presStyleCnt="0">
        <dgm:presLayoutVars>
          <dgm:dir/>
        </dgm:presLayoutVars>
      </dgm:prSet>
      <dgm:spPr/>
    </dgm:pt>
    <dgm:pt modelId="{9C434C4B-E0C8-4631-89F3-8D1207C8A6EC}" type="pres">
      <dgm:prSet presAssocID="{F1C4BC56-D542-45B6-B68A-0C071FD6108D}" presName="composite" presStyleCnt="0"/>
      <dgm:spPr/>
    </dgm:pt>
    <dgm:pt modelId="{68295A43-3B40-4DB6-87E7-A68E15AB8CD1}" type="pres">
      <dgm:prSet presAssocID="{F1C4BC56-D542-45B6-B68A-0C071FD6108D}" presName="Image" presStyleLbl="bgShp" presStyleIdx="0" presStyleCnt="2" custScaleX="135516" custScaleY="105888" custLinFactNeighborX="10168" custLinFactNeighborY="-11018"/>
      <dgm:spPr>
        <a:blipFill dpi="0" rotWithShape="1">
          <a:blip xmlns:r="http://schemas.openxmlformats.org/officeDocument/2006/relationships" r:embed="rId1">
            <a:alphaModFix amt="9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45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" r="637"/>
          </a:stretch>
        </a:blipFill>
      </dgm:spPr>
    </dgm:pt>
    <dgm:pt modelId="{AC2632D7-89D3-4F36-AAB7-0787F1C03EE9}" type="pres">
      <dgm:prSet presAssocID="{F1C4BC56-D542-45B6-B68A-0C071FD6108D}" presName="Parent" presStyleLbl="node0" presStyleIdx="0" presStyleCnt="2" custScaleX="150095" custScaleY="157223" custLinFactY="4257" custLinFactNeighborX="-7604" custLinFactNeighborY="100000">
        <dgm:presLayoutVars>
          <dgm:bulletEnabled val="1"/>
        </dgm:presLayoutVars>
      </dgm:prSet>
      <dgm:spPr/>
    </dgm:pt>
    <dgm:pt modelId="{242DAC80-17E4-49F6-A4DD-6F74A8694E34}" type="pres">
      <dgm:prSet presAssocID="{3B7EF2C0-58F4-4DD1-8AFD-8CEEC34CB720}" presName="sibTrans" presStyleCnt="0"/>
      <dgm:spPr/>
    </dgm:pt>
    <dgm:pt modelId="{A09931F7-F7F8-46D7-B57F-ABC12AA279DD}" type="pres">
      <dgm:prSet presAssocID="{7B949E12-6CC7-49BB-B113-110863DCA358}" presName="composite" presStyleCnt="0"/>
      <dgm:spPr/>
    </dgm:pt>
    <dgm:pt modelId="{C5F9E7DA-562E-429A-AE53-398B40B9B982}" type="pres">
      <dgm:prSet presAssocID="{7B949E12-6CC7-49BB-B113-110863DCA358}" presName="Image" presStyleLbl="bgShp" presStyleIdx="1" presStyleCnt="2" custScaleX="133128" custScaleY="112535" custLinFactNeighborX="9873" custLinFactNeighborY="-10852"/>
      <dgm:spPr>
        <a:blipFill dpi="0" rotWithShape="1">
          <a:blip xmlns:r="http://schemas.openxmlformats.org/officeDocument/2006/relationships" r:embed="rId3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" r="138"/>
          </a:stretch>
        </a:blipFill>
      </dgm:spPr>
    </dgm:pt>
    <dgm:pt modelId="{D2A383A6-13F9-4C2E-87D4-BF09BDEF18D4}" type="pres">
      <dgm:prSet presAssocID="{7B949E12-6CC7-49BB-B113-110863DCA358}" presName="Parent" presStyleLbl="node0" presStyleIdx="1" presStyleCnt="2" custScaleX="132032" custScaleY="142583" custLinFactY="8786" custLinFactNeighborX="-3695" custLinFactNeighborY="100000">
        <dgm:presLayoutVars>
          <dgm:bulletEnabled val="1"/>
        </dgm:presLayoutVars>
      </dgm:prSet>
      <dgm:spPr/>
    </dgm:pt>
  </dgm:ptLst>
  <dgm:cxnLst>
    <dgm:cxn modelId="{9D69E834-62B9-4B5A-814E-A5B634F46AEA}" type="presOf" srcId="{7B949E12-6CC7-49BB-B113-110863DCA358}" destId="{D2A383A6-13F9-4C2E-87D4-BF09BDEF18D4}" srcOrd="0" destOrd="0" presId="urn:microsoft.com/office/officeart/2008/layout/BendingPictureCaption"/>
    <dgm:cxn modelId="{1010654A-336C-41E3-9AFB-AF60B21C0C3A}" type="presOf" srcId="{F1C4BC56-D542-45B6-B68A-0C071FD6108D}" destId="{AC2632D7-89D3-4F36-AAB7-0787F1C03EE9}" srcOrd="0" destOrd="0" presId="urn:microsoft.com/office/officeart/2008/layout/BendingPictureCaption"/>
    <dgm:cxn modelId="{6FEF9356-9E40-4E2C-9FA4-F6600EFABCE1}" srcId="{33B8EE83-4350-4A28-B1DE-DC01FE1C96D6}" destId="{7B949E12-6CC7-49BB-B113-110863DCA358}" srcOrd="1" destOrd="0" parTransId="{8EA84850-EC06-4ABD-89A2-D0F366D9F65B}" sibTransId="{6C6D91FA-CC54-4F65-8336-2AE05319E653}"/>
    <dgm:cxn modelId="{3694D8A5-F7F4-446D-B68B-9FF539D38151}" srcId="{33B8EE83-4350-4A28-B1DE-DC01FE1C96D6}" destId="{F1C4BC56-D542-45B6-B68A-0C071FD6108D}" srcOrd="0" destOrd="0" parTransId="{716EF65F-41B4-4606-BD7B-C194D949CE4C}" sibTransId="{3B7EF2C0-58F4-4DD1-8AFD-8CEEC34CB720}"/>
    <dgm:cxn modelId="{FE13C5D1-BE35-4A12-A3F7-616573CF8CE5}" type="presOf" srcId="{33B8EE83-4350-4A28-B1DE-DC01FE1C96D6}" destId="{9FE20165-F3D8-47E6-98AA-3BA2F1AE999C}" srcOrd="0" destOrd="0" presId="urn:microsoft.com/office/officeart/2008/layout/BendingPictureCaption"/>
    <dgm:cxn modelId="{68835964-5EF1-4CF9-8602-E03DFF9224BF}" type="presParOf" srcId="{9FE20165-F3D8-47E6-98AA-3BA2F1AE999C}" destId="{9C434C4B-E0C8-4631-89F3-8D1207C8A6EC}" srcOrd="0" destOrd="0" presId="urn:microsoft.com/office/officeart/2008/layout/BendingPictureCaption"/>
    <dgm:cxn modelId="{E07B70D1-E4FA-45BA-827E-A0B85A19D9A9}" type="presParOf" srcId="{9C434C4B-E0C8-4631-89F3-8D1207C8A6EC}" destId="{68295A43-3B40-4DB6-87E7-A68E15AB8CD1}" srcOrd="0" destOrd="0" presId="urn:microsoft.com/office/officeart/2008/layout/BendingPictureCaption"/>
    <dgm:cxn modelId="{26143716-EE09-4822-BBDB-4F8E1CD121E1}" type="presParOf" srcId="{9C434C4B-E0C8-4631-89F3-8D1207C8A6EC}" destId="{AC2632D7-89D3-4F36-AAB7-0787F1C03EE9}" srcOrd="1" destOrd="0" presId="urn:microsoft.com/office/officeart/2008/layout/BendingPictureCaption"/>
    <dgm:cxn modelId="{716D29C2-582E-4E5B-91A7-414704E84464}" type="presParOf" srcId="{9FE20165-F3D8-47E6-98AA-3BA2F1AE999C}" destId="{242DAC80-17E4-49F6-A4DD-6F74A8694E34}" srcOrd="1" destOrd="0" presId="urn:microsoft.com/office/officeart/2008/layout/BendingPictureCaption"/>
    <dgm:cxn modelId="{9EC7BEE7-4D3B-4CB8-A5FD-24CB9DCC4EA3}" type="presParOf" srcId="{9FE20165-F3D8-47E6-98AA-3BA2F1AE999C}" destId="{A09931F7-F7F8-46D7-B57F-ABC12AA279DD}" srcOrd="2" destOrd="0" presId="urn:microsoft.com/office/officeart/2008/layout/BendingPictureCaption"/>
    <dgm:cxn modelId="{DF3A04EF-C430-4DB8-806F-3FE0DF42F8AA}" type="presParOf" srcId="{A09931F7-F7F8-46D7-B57F-ABC12AA279DD}" destId="{C5F9E7DA-562E-429A-AE53-398B40B9B982}" srcOrd="0" destOrd="0" presId="urn:microsoft.com/office/officeart/2008/layout/BendingPictureCaption"/>
    <dgm:cxn modelId="{573C9590-69AB-4930-98F7-06DD17B9D385}" type="presParOf" srcId="{A09931F7-F7F8-46D7-B57F-ABC12AA279DD}" destId="{D2A383A6-13F9-4C2E-87D4-BF09BDEF18D4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66D1A-98F4-4661-BF7D-C1373A3CFC8E}">
      <dsp:nvSpPr>
        <dsp:cNvPr id="0" name=""/>
        <dsp:cNvSpPr/>
      </dsp:nvSpPr>
      <dsp:spPr>
        <a:xfrm>
          <a:off x="142647" y="603897"/>
          <a:ext cx="5517366" cy="392870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11" t="-857" r="411" b="-857"/>
          </a:stretch>
        </a:blipFill>
        <a:ln>
          <a:noFill/>
        </a:ln>
        <a:effectLst>
          <a:outerShdw blurRad="50800" dist="38100" dir="27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l"/>
        </a:scene3d>
        <a:sp3d prstMaterial="flat">
          <a:bevelT w="31750" h="63500" prst="ribl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8D676D-8EDC-4871-A96B-C43DD91B0354}">
      <dsp:nvSpPr>
        <dsp:cNvPr id="0" name=""/>
        <dsp:cNvSpPr/>
      </dsp:nvSpPr>
      <dsp:spPr>
        <a:xfrm>
          <a:off x="91443" y="4588591"/>
          <a:ext cx="5740980" cy="14667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l"/>
        </a:scene3d>
        <a:sp3d prstMaterial="flat">
          <a:bevelT w="3175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b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Smartphones and Smart Televisions dominate revenue, highlighting them as the most profitable product categories.</a:t>
          </a:r>
        </a:p>
      </dsp:txBody>
      <dsp:txXfrm>
        <a:off x="91443" y="4588591"/>
        <a:ext cx="5740980" cy="1466769"/>
      </dsp:txXfrm>
    </dsp:sp>
    <dsp:sp modelId="{A32D74B5-047A-458D-A579-B13A2EF23BFF}">
      <dsp:nvSpPr>
        <dsp:cNvPr id="0" name=""/>
        <dsp:cNvSpPr/>
      </dsp:nvSpPr>
      <dsp:spPr>
        <a:xfrm>
          <a:off x="6157610" y="561840"/>
          <a:ext cx="5532810" cy="3818025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l"/>
        </a:scene3d>
        <a:sp3d prstMaterial="flat">
          <a:bevelT w="31750" h="63500" prst="ribl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A5D2EA-1133-499D-8334-436123B8B6D8}">
      <dsp:nvSpPr>
        <dsp:cNvPr id="0" name=""/>
        <dsp:cNvSpPr/>
      </dsp:nvSpPr>
      <dsp:spPr>
        <a:xfrm>
          <a:off x="6506408" y="4786947"/>
          <a:ext cx="5461604" cy="10792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l"/>
        </a:scene3d>
        <a:sp3d prstMaterial="flat">
          <a:bevelT w="3175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b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Sales volume appears unaffected by price, indicating consistent demand across price ranges.</a:t>
          </a: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06408" y="4786947"/>
        <a:ext cx="5461604" cy="10792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5CBE8-B9FC-47F0-BFAB-F900E1A2FE14}">
      <dsp:nvSpPr>
        <dsp:cNvPr id="0" name=""/>
        <dsp:cNvSpPr/>
      </dsp:nvSpPr>
      <dsp:spPr>
        <a:xfrm>
          <a:off x="304229" y="876625"/>
          <a:ext cx="5610888" cy="3914781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3" t="-1196" r="-583" b="-1196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F8B73-45A3-4B5F-B2BD-DC329CA4D355}">
      <dsp:nvSpPr>
        <dsp:cNvPr id="0" name=""/>
        <dsp:cNvSpPr/>
      </dsp:nvSpPr>
      <dsp:spPr>
        <a:xfrm>
          <a:off x="394714" y="4875768"/>
          <a:ext cx="5273513" cy="1855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Font typeface="Arial" panose="020B0604020202020204" pitchFamily="34" charset="0"/>
            <a:buNone/>
          </a:pPr>
          <a:r>
            <a:rPr lang="en-IN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Font typeface="Arial" panose="020B0604020202020204" pitchFamily="34" charset="0"/>
            <a:buNone/>
          </a:pP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The 21–30% discount range drives the highest revenue. Steep discounts (61%+) also perform well, likely from volume sales, while minimal discounts (0–10%) attract the least customer interest.</a:t>
          </a: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4714" y="4875768"/>
        <a:ext cx="5273513" cy="1855619"/>
      </dsp:txXfrm>
    </dsp:sp>
    <dsp:sp modelId="{A66F7423-4E33-4977-8991-3880F704B3AD}">
      <dsp:nvSpPr>
        <dsp:cNvPr id="0" name=""/>
        <dsp:cNvSpPr/>
      </dsp:nvSpPr>
      <dsp:spPr>
        <a:xfrm>
          <a:off x="7321657" y="2125068"/>
          <a:ext cx="3725548" cy="195188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8000"/>
                    </a14:imgEffect>
                    <a14:imgEffect>
                      <a14:saturation sat="760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/>
          <a:stretch>
            <a:fillRect l="304" r="30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0CE0F-EA49-43A3-9D67-69CB12A4CE1F}">
      <dsp:nvSpPr>
        <dsp:cNvPr id="0" name=""/>
        <dsp:cNvSpPr/>
      </dsp:nvSpPr>
      <dsp:spPr>
        <a:xfrm>
          <a:off x="6555287" y="4987854"/>
          <a:ext cx="5181257" cy="1623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  <a:endParaRPr lang="en-US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b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Discounts have little to no effect on the number of ratings a product gets, indicating weak influence on customer feedback volume.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4o</a:t>
          </a:r>
        </a:p>
      </dsp:txBody>
      <dsp:txXfrm>
        <a:off x="6555287" y="4987854"/>
        <a:ext cx="5181257" cy="16238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F74CF-8E60-43D9-9855-087EAFD7D33D}">
      <dsp:nvSpPr>
        <dsp:cNvPr id="0" name=""/>
        <dsp:cNvSpPr/>
      </dsp:nvSpPr>
      <dsp:spPr>
        <a:xfrm>
          <a:off x="293371" y="877355"/>
          <a:ext cx="6112605" cy="452314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82" t="-1390" r="382" b="-1390"/>
          </a:stretch>
        </a:blip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819EA-A5C5-4942-A522-B536523E1B36}">
      <dsp:nvSpPr>
        <dsp:cNvPr id="0" name=""/>
        <dsp:cNvSpPr/>
      </dsp:nvSpPr>
      <dsp:spPr>
        <a:xfrm>
          <a:off x="5366886" y="1109528"/>
          <a:ext cx="2528709" cy="26318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>
              <a:effectLst>
                <a:glow>
                  <a:schemeClr val="accent1"/>
                </a:glow>
                <a:outerShdw blurRad="63500" dist="50800" dir="5400000" sx="29000" sy="29000" algn="ctr" rotWithShape="0">
                  <a:srgbClr val="000000">
                    <a:alpha val="43137"/>
                  </a:srgbClr>
                </a:outerShdw>
              </a:effectLst>
            </a:rPr>
            <a:t>Key Takeaways:</a:t>
          </a:r>
          <a:endParaRPr lang="en-IN" sz="1500" kern="1200" dirty="0">
            <a:effectLst>
              <a:glow>
                <a:schemeClr val="accent1"/>
              </a:glow>
              <a:outerShdw blurRad="63500" dist="50800" dir="5400000" sx="29000" sy="29000" algn="ctr" rotWithShape="0">
                <a:srgbClr val="000000">
                  <a:alpha val="43137"/>
                </a:srgbClr>
              </a:outerShdw>
            </a:effectLst>
          </a:endParaRP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effectLst>
                <a:glow>
                  <a:schemeClr val="accent1"/>
                </a:glow>
                <a:outerShdw blurRad="63500" dist="50800" dir="5400000" sx="29000" sy="29000" algn="ctr" rotWithShape="0">
                  <a:srgbClr val="000000">
                    <a:alpha val="43137"/>
                  </a:srgbClr>
                </a:outerShdw>
              </a:effectLst>
            </a:rPr>
            <a:t>Sample means are roughly normal despite skewed data.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effectLst>
                <a:glow>
                  <a:schemeClr val="accent1"/>
                </a:glow>
                <a:outerShdw blurRad="63500" dist="50800" dir="5400000" sx="29000" sy="29000" algn="ctr" rotWithShape="0">
                  <a:srgbClr val="000000">
                    <a:alpha val="43137"/>
                  </a:srgbClr>
                </a:outerShdw>
              </a:effectLst>
            </a:rPr>
            <a:t>Most fall between 2,000–4,000; slight right skew from outliers.</a:t>
          </a:r>
          <a:endParaRPr lang="en-US" sz="1500" kern="1200" dirty="0">
            <a:effectLst>
              <a:glow>
                <a:schemeClr val="accent1"/>
              </a:glow>
              <a:outerShdw blurRad="63500" dist="50800" dir="5400000" sx="29000" sy="29000" algn="ctr" rotWithShape="0">
                <a:srgbClr val="000000">
                  <a:alpha val="43137"/>
                </a:srgbClr>
              </a:outerShdw>
            </a:effectLst>
          </a:endParaRP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effectLst>
                <a:glow>
                  <a:schemeClr val="accent1"/>
                </a:glow>
                <a:outerShdw blurRad="63500" dist="50800" dir="5400000" sx="29000" sy="29000" algn="ctr" rotWithShape="0">
                  <a:srgbClr val="000000">
                    <a:alpha val="43137"/>
                  </a:srgbClr>
                </a:outerShdw>
              </a:effectLst>
            </a:rPr>
            <a:t>Larger samples (n=30</a:t>
          </a:r>
          <a:endParaRPr lang="en-IN" sz="1500" kern="1200" dirty="0">
            <a:effectLst>
              <a:glow>
                <a:schemeClr val="accent1"/>
              </a:glow>
              <a:outerShdw blurRad="63500" dist="50800" dir="5400000" sx="29000" sy="29000" algn="ctr" rotWithShape="0">
                <a:srgbClr val="000000">
                  <a:alpha val="43137"/>
                </a:srgbClr>
              </a:outerShdw>
            </a:effectLst>
          </a:endParaRPr>
        </a:p>
      </dsp:txBody>
      <dsp:txXfrm>
        <a:off x="5440949" y="1183591"/>
        <a:ext cx="2380583" cy="2483761"/>
      </dsp:txXfrm>
    </dsp:sp>
    <dsp:sp modelId="{9C55F6B3-F6F2-415A-B802-28428EA5BE8A}">
      <dsp:nvSpPr>
        <dsp:cNvPr id="0" name=""/>
        <dsp:cNvSpPr/>
      </dsp:nvSpPr>
      <dsp:spPr>
        <a:xfrm>
          <a:off x="683301" y="18165"/>
          <a:ext cx="5332744" cy="778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Central Limit Theorem (CLT)</a:t>
          </a:r>
          <a:endParaRPr lang="en-IN" sz="2900" kern="1200" dirty="0">
            <a:solidFill>
              <a:schemeClr val="bg1"/>
            </a:solidFill>
          </a:endParaRPr>
        </a:p>
      </dsp:txBody>
      <dsp:txXfrm>
        <a:off x="683301" y="18165"/>
        <a:ext cx="5332744" cy="7780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4F376-60E0-4992-B20A-4F15E17ABD9F}">
      <dsp:nvSpPr>
        <dsp:cNvPr id="0" name=""/>
        <dsp:cNvSpPr/>
      </dsp:nvSpPr>
      <dsp:spPr>
        <a:xfrm>
          <a:off x="0" y="124922"/>
          <a:ext cx="4411190" cy="4386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Attempted to predict log(revenue) using various product features.</a:t>
          </a: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413" y="146335"/>
        <a:ext cx="4368364" cy="395819"/>
      </dsp:txXfrm>
    </dsp:sp>
    <dsp:sp modelId="{BD2EBD27-6D7C-43AC-9800-600803F74500}">
      <dsp:nvSpPr>
        <dsp:cNvPr id="0" name=""/>
        <dsp:cNvSpPr/>
      </dsp:nvSpPr>
      <dsp:spPr>
        <a:xfrm>
          <a:off x="0" y="839834"/>
          <a:ext cx="4411190" cy="2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055" tIns="6350" rIns="35560" bIns="6350" numCol="1" spcCol="1270" anchor="t" anchorCtr="0">
          <a:noAutofit/>
        </a:bodyPr>
        <a:lstStyle/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400" kern="1200" dirty="0"/>
        </a:p>
      </dsp:txBody>
      <dsp:txXfrm>
        <a:off x="0" y="839834"/>
        <a:ext cx="4411190" cy="23246"/>
      </dsp:txXfrm>
    </dsp:sp>
    <dsp:sp modelId="{B732D701-70BA-4741-8554-D3CC12116173}">
      <dsp:nvSpPr>
        <dsp:cNvPr id="0" name=""/>
        <dsp:cNvSpPr/>
      </dsp:nvSpPr>
      <dsp:spPr>
        <a:xfrm>
          <a:off x="0" y="871989"/>
          <a:ext cx="4411190" cy="737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Perfect Accuracy (Balanced Test Set):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Model predicts high-revenue status very well when data is balanced.</a:t>
          </a:r>
          <a:endParaRPr lang="en-IN" sz="18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989" y="907978"/>
        <a:ext cx="4339212" cy="665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4F376-60E0-4992-B20A-4F15E17ABD9F}">
      <dsp:nvSpPr>
        <dsp:cNvPr id="0" name=""/>
        <dsp:cNvSpPr/>
      </dsp:nvSpPr>
      <dsp:spPr>
        <a:xfrm>
          <a:off x="0" y="11394"/>
          <a:ext cx="4320658" cy="613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Aimed to classify customers as "high-revenue" or not.</a:t>
          </a:r>
        </a:p>
      </dsp:txBody>
      <dsp:txXfrm>
        <a:off x="29955" y="41349"/>
        <a:ext cx="4260748" cy="553731"/>
      </dsp:txXfrm>
    </dsp:sp>
    <dsp:sp modelId="{BD2EBD27-6D7C-43AC-9800-600803F74500}">
      <dsp:nvSpPr>
        <dsp:cNvPr id="0" name=""/>
        <dsp:cNvSpPr/>
      </dsp:nvSpPr>
      <dsp:spPr>
        <a:xfrm>
          <a:off x="0" y="625036"/>
          <a:ext cx="4320658" cy="41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81" tIns="78740" rIns="440944" bIns="78740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4800" kern="1200" dirty="0"/>
        </a:p>
      </dsp:txBody>
      <dsp:txXfrm>
        <a:off x="0" y="625036"/>
        <a:ext cx="4320658" cy="414579"/>
      </dsp:txXfrm>
    </dsp:sp>
    <dsp:sp modelId="{B732D701-70BA-4741-8554-D3CC12116173}">
      <dsp:nvSpPr>
        <dsp:cNvPr id="0" name=""/>
        <dsp:cNvSpPr/>
      </dsp:nvSpPr>
      <dsp:spPr>
        <a:xfrm>
          <a:off x="0" y="888452"/>
          <a:ext cx="4320658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Low R-squared (~0.017):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Features show weak linear correlation with revenue.</a:t>
          </a: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658" y="945110"/>
        <a:ext cx="4207342" cy="10473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E7DAF-ECAB-45C2-B53A-D51E147D0F8B}">
      <dsp:nvSpPr>
        <dsp:cNvPr id="0" name=""/>
        <dsp:cNvSpPr/>
      </dsp:nvSpPr>
      <dsp:spPr>
        <a:xfrm>
          <a:off x="313025" y="1383827"/>
          <a:ext cx="5741119" cy="374773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0651C-0354-470C-8B43-79AC9C3E3409}">
      <dsp:nvSpPr>
        <dsp:cNvPr id="0" name=""/>
        <dsp:cNvSpPr/>
      </dsp:nvSpPr>
      <dsp:spPr>
        <a:xfrm>
          <a:off x="1069567" y="5379985"/>
          <a:ext cx="4294911" cy="1387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4 clusters show spending diversity: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Font typeface="Arial" panose="020B0604020202020204" pitchFamily="34" charset="0"/>
            <a:buNone/>
          </a:pP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Font typeface="Arial" panose="020B0604020202020204" pitchFamily="34" charset="0"/>
            <a:buNone/>
          </a:pPr>
          <a:r>
            <a:rPr lang="en-IN" sz="1800" b="1" kern="1200" dirty="0">
              <a:latin typeface="Arial" panose="020B0604020202020204" pitchFamily="34" charset="0"/>
              <a:cs typeface="Arial" panose="020B0604020202020204" pitchFamily="34" charset="0"/>
            </a:rPr>
            <a:t>Blue:</a:t>
          </a: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 High spenders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Font typeface="Arial" panose="020B0604020202020204" pitchFamily="34" charset="0"/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Yellow/Green: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Prefer low-price items</a:t>
          </a:r>
        </a:p>
      </dsp:txBody>
      <dsp:txXfrm>
        <a:off x="1069567" y="5379985"/>
        <a:ext cx="4294911" cy="1387522"/>
      </dsp:txXfrm>
    </dsp:sp>
    <dsp:sp modelId="{D1A6146C-90E6-4AB6-B8A0-80C480486042}">
      <dsp:nvSpPr>
        <dsp:cNvPr id="0" name=""/>
        <dsp:cNvSpPr/>
      </dsp:nvSpPr>
      <dsp:spPr>
        <a:xfrm>
          <a:off x="6272363" y="1309876"/>
          <a:ext cx="5349669" cy="3802595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BB4E3-2472-4613-88CE-2B7A8341229D}">
      <dsp:nvSpPr>
        <dsp:cNvPr id="0" name=""/>
        <dsp:cNvSpPr/>
      </dsp:nvSpPr>
      <dsp:spPr>
        <a:xfrm>
          <a:off x="6474046" y="5402916"/>
          <a:ext cx="4969973" cy="949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Font typeface="Arial" panose="020B0604020202020204" pitchFamily="34" charset="0"/>
            <a:buNone/>
          </a:pPr>
          <a:r>
            <a:rPr lang="en-US" sz="1800" b="0" kern="1200" dirty="0">
              <a:latin typeface="Arial" panose="020B0604020202020204" pitchFamily="34" charset="0"/>
              <a:cs typeface="Arial" panose="020B0604020202020204" pitchFamily="34" charset="0"/>
            </a:rPr>
            <a:t>The model underpredicts high revenues, showing poor fit—suggesting non-linear patterns or missing features.</a:t>
          </a:r>
          <a:endParaRPr lang="en-IN" sz="18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74046" y="5402916"/>
        <a:ext cx="4969973" cy="9495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C2589-8E61-48C6-B0C4-639CCC242959}">
      <dsp:nvSpPr>
        <dsp:cNvPr id="0" name=""/>
        <dsp:cNvSpPr/>
      </dsp:nvSpPr>
      <dsp:spPr>
        <a:xfrm>
          <a:off x="181550" y="774454"/>
          <a:ext cx="6123173" cy="407276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EC0E9-E40D-4B2E-A4A3-1296FE5E3DB8}">
      <dsp:nvSpPr>
        <dsp:cNvPr id="0" name=""/>
        <dsp:cNvSpPr/>
      </dsp:nvSpPr>
      <dsp:spPr>
        <a:xfrm>
          <a:off x="6724946" y="2914947"/>
          <a:ext cx="4985675" cy="3079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Elbow plot suggests 3 optimal clusters, reflecting distinct customer spending patterns.</a:t>
          </a: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24946" y="2914947"/>
        <a:ext cx="4985675" cy="3079563"/>
      </dsp:txXfrm>
    </dsp:sp>
    <dsp:sp modelId="{BC8438B2-268F-4900-870B-B32971C2A941}">
      <dsp:nvSpPr>
        <dsp:cNvPr id="0" name=""/>
        <dsp:cNvSpPr/>
      </dsp:nvSpPr>
      <dsp:spPr>
        <a:xfrm>
          <a:off x="6354722" y="3197373"/>
          <a:ext cx="1197365" cy="1197675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A4344-9878-4CDB-ABB1-92A86104AA98}">
      <dsp:nvSpPr>
        <dsp:cNvPr id="0" name=""/>
        <dsp:cNvSpPr/>
      </dsp:nvSpPr>
      <dsp:spPr>
        <a:xfrm rot="5400000">
          <a:off x="10443260" y="3237806"/>
          <a:ext cx="1197675" cy="1197365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7B44E-DA97-4432-8254-B9255AC86A2A}">
      <dsp:nvSpPr>
        <dsp:cNvPr id="0" name=""/>
        <dsp:cNvSpPr/>
      </dsp:nvSpPr>
      <dsp:spPr>
        <a:xfrm rot="16200000">
          <a:off x="6372611" y="4980474"/>
          <a:ext cx="1197675" cy="1197365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C364E-84BD-4B5F-BA24-27DCBBCC99DD}">
      <dsp:nvSpPr>
        <dsp:cNvPr id="0" name=""/>
        <dsp:cNvSpPr/>
      </dsp:nvSpPr>
      <dsp:spPr>
        <a:xfrm rot="10800000">
          <a:off x="10468296" y="4879379"/>
          <a:ext cx="1197365" cy="1197675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3E1A2-38F1-4209-B802-F3DC23D6D1D2}">
      <dsp:nvSpPr>
        <dsp:cNvPr id="0" name=""/>
        <dsp:cNvSpPr/>
      </dsp:nvSpPr>
      <dsp:spPr>
        <a:xfrm>
          <a:off x="0" y="454329"/>
          <a:ext cx="6299200" cy="1204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888" tIns="354076" rIns="4888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Strong Positive Correlation: ‘Discounted Price’ (0.59) and ‘Rating Count’ (0.29) positively impact revenue, with price having a stronger influence</a:t>
          </a:r>
          <a:endParaRPr lang="en-IN" sz="1700" kern="1200" dirty="0"/>
        </a:p>
      </dsp:txBody>
      <dsp:txXfrm>
        <a:off x="0" y="454329"/>
        <a:ext cx="6299200" cy="1204875"/>
      </dsp:txXfrm>
    </dsp:sp>
    <dsp:sp modelId="{BFE18AC6-BA21-481F-B140-2AAF0AF9E347}">
      <dsp:nvSpPr>
        <dsp:cNvPr id="0" name=""/>
        <dsp:cNvSpPr/>
      </dsp:nvSpPr>
      <dsp:spPr>
        <a:xfrm>
          <a:off x="314960" y="203409"/>
          <a:ext cx="440944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666" tIns="0" rIns="16666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Key Observations: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339458" y="227907"/>
        <a:ext cx="4360444" cy="452844"/>
      </dsp:txXfrm>
    </dsp:sp>
    <dsp:sp modelId="{4C5504EC-F199-4CF1-90C7-52C86B9C34C9}">
      <dsp:nvSpPr>
        <dsp:cNvPr id="0" name=""/>
        <dsp:cNvSpPr/>
      </dsp:nvSpPr>
      <dsp:spPr>
        <a:xfrm>
          <a:off x="0" y="2001924"/>
          <a:ext cx="6299200" cy="1204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888" tIns="354076" rIns="4888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‘Rating’ has a weak positive correlation with ‘Rating Count’ (0.11), ‘Discounted Price’ (0.11), and ‘Revenue’ (0.10).</a:t>
          </a:r>
          <a:endParaRPr lang="en-IN" sz="1700" kern="1200" dirty="0"/>
        </a:p>
      </dsp:txBody>
      <dsp:txXfrm>
        <a:off x="0" y="2001924"/>
        <a:ext cx="6299200" cy="1204875"/>
      </dsp:txXfrm>
    </dsp:sp>
    <dsp:sp modelId="{60D0667B-E8DC-46B8-9ABD-C9AF2A55E375}">
      <dsp:nvSpPr>
        <dsp:cNvPr id="0" name=""/>
        <dsp:cNvSpPr/>
      </dsp:nvSpPr>
      <dsp:spPr>
        <a:xfrm>
          <a:off x="314960" y="1751004"/>
          <a:ext cx="440944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666" tIns="0" rIns="16666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Weak Correlation with Rating:</a:t>
          </a:r>
          <a:r>
            <a:rPr lang="en-US" sz="1700" kern="1200" dirty="0">
              <a:solidFill>
                <a:schemeClr val="bg1"/>
              </a:solidFill>
            </a:rPr>
            <a:t> 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339458" y="1775502"/>
        <a:ext cx="4360444" cy="452844"/>
      </dsp:txXfrm>
    </dsp:sp>
    <dsp:sp modelId="{6E98E6D2-41A1-4DAF-ADC0-A2D582B0036A}">
      <dsp:nvSpPr>
        <dsp:cNvPr id="0" name=""/>
        <dsp:cNvSpPr/>
      </dsp:nvSpPr>
      <dsp:spPr>
        <a:xfrm>
          <a:off x="0" y="3549519"/>
          <a:ext cx="6299200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888" tIns="354076" rIns="4888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‘Rating Count’ and ‘Discounted Price’ show a weak negative correlation (-0.06).</a:t>
          </a:r>
          <a:endParaRPr lang="en-IN" sz="1700" kern="1200" dirty="0"/>
        </a:p>
      </dsp:txBody>
      <dsp:txXfrm>
        <a:off x="0" y="3549519"/>
        <a:ext cx="6299200" cy="963900"/>
      </dsp:txXfrm>
    </dsp:sp>
    <dsp:sp modelId="{CE54F137-1C01-482A-BCD0-B48A65DC1435}">
      <dsp:nvSpPr>
        <dsp:cNvPr id="0" name=""/>
        <dsp:cNvSpPr/>
      </dsp:nvSpPr>
      <dsp:spPr>
        <a:xfrm>
          <a:off x="314960" y="3298599"/>
          <a:ext cx="440944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666" tIns="0" rIns="16666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Slight Negative Correlation: 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339458" y="3323097"/>
        <a:ext cx="4360444" cy="4528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D7573-0851-4033-9208-B809B4089B1B}">
      <dsp:nvSpPr>
        <dsp:cNvPr id="0" name=""/>
        <dsp:cNvSpPr/>
      </dsp:nvSpPr>
      <dsp:spPr>
        <a:xfrm rot="5400000">
          <a:off x="735226" y="1575049"/>
          <a:ext cx="2203719" cy="36669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0BEA2-5AAD-47F1-9B2E-942C8BE9E30A}">
      <dsp:nvSpPr>
        <dsp:cNvPr id="0" name=""/>
        <dsp:cNvSpPr/>
      </dsp:nvSpPr>
      <dsp:spPr>
        <a:xfrm>
          <a:off x="8476457" y="711907"/>
          <a:ext cx="3310533" cy="2901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Revenue vs. Rating Groups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Method: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T-test between High-rated (≥4) and Low-rated (&lt;4) products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Result: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T-statistic: 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16.62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P-value: 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0.0000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Conclusion: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Significant difference in revenue between high and low-rated products</a:t>
          </a: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476457" y="711907"/>
        <a:ext cx="3310533" cy="2901877"/>
      </dsp:txXfrm>
    </dsp:sp>
    <dsp:sp modelId="{16F65734-A237-46EF-BFBB-A7BE92530E10}">
      <dsp:nvSpPr>
        <dsp:cNvPr id="0" name=""/>
        <dsp:cNvSpPr/>
      </dsp:nvSpPr>
      <dsp:spPr>
        <a:xfrm>
          <a:off x="3053275" y="1305085"/>
          <a:ext cx="624629" cy="62462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3CE58-AD1F-4E65-8534-A3DCEA8BCEAE}">
      <dsp:nvSpPr>
        <dsp:cNvPr id="0" name=""/>
        <dsp:cNvSpPr/>
      </dsp:nvSpPr>
      <dsp:spPr>
        <a:xfrm rot="5400000">
          <a:off x="4787966" y="572194"/>
          <a:ext cx="2203719" cy="36669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F7D70-67B5-465B-A66C-69CAED8780A7}">
      <dsp:nvSpPr>
        <dsp:cNvPr id="0" name=""/>
        <dsp:cNvSpPr/>
      </dsp:nvSpPr>
      <dsp:spPr>
        <a:xfrm>
          <a:off x="4420110" y="1667819"/>
          <a:ext cx="3310533" cy="2901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Rating Count vs. Revenue Correlation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Method: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Pearson correlation with significance test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Result: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Correlation: 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0.2941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P-value: 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0.0000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Conclusion: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Significant positive correlation between rating count and revenue</a:t>
          </a: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20110" y="1667819"/>
        <a:ext cx="3310533" cy="2901877"/>
      </dsp:txXfrm>
    </dsp:sp>
    <dsp:sp modelId="{6C2784EF-9575-46F8-B472-32DF7587A3A3}">
      <dsp:nvSpPr>
        <dsp:cNvPr id="0" name=""/>
        <dsp:cNvSpPr/>
      </dsp:nvSpPr>
      <dsp:spPr>
        <a:xfrm>
          <a:off x="7106015" y="302230"/>
          <a:ext cx="624629" cy="62462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E1391-39F4-47B1-AB1B-8E81DC92CA8D}">
      <dsp:nvSpPr>
        <dsp:cNvPr id="0" name=""/>
        <dsp:cNvSpPr/>
      </dsp:nvSpPr>
      <dsp:spPr>
        <a:xfrm rot="5400000">
          <a:off x="8840706" y="-430659"/>
          <a:ext cx="2203719" cy="36669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E24F0-E939-4524-B7C5-37145C357945}">
      <dsp:nvSpPr>
        <dsp:cNvPr id="0" name=""/>
        <dsp:cNvSpPr/>
      </dsp:nvSpPr>
      <dsp:spPr>
        <a:xfrm>
          <a:off x="379886" y="2630406"/>
          <a:ext cx="3310533" cy="2901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Interpretation: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Higher-rated products earn significantly more revenue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More ratings 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= higher revenue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Customer feedback volume plays a key role in product success</a:t>
          </a: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9886" y="2630406"/>
        <a:ext cx="3310533" cy="29018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95A43-3B40-4DB6-87E7-A68E15AB8CD1}">
      <dsp:nvSpPr>
        <dsp:cNvPr id="0" name=""/>
        <dsp:cNvSpPr/>
      </dsp:nvSpPr>
      <dsp:spPr>
        <a:xfrm>
          <a:off x="422248" y="1262809"/>
          <a:ext cx="5560070" cy="3210544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9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45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7" r="637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632D7-89D3-4F36-AAB7-0787F1C03EE9}">
      <dsp:nvSpPr>
        <dsp:cNvPr id="0" name=""/>
        <dsp:cNvSpPr/>
      </dsp:nvSpPr>
      <dsp:spPr>
        <a:xfrm>
          <a:off x="408581" y="4811106"/>
          <a:ext cx="5306560" cy="1335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  <a:scene3d>
            <a:camera prst="orthographicFront"/>
            <a:lightRig rig="glow" dir="t">
              <a:rot lat="0" lon="0" rev="5400000"/>
            </a:lightRig>
          </a:scene3d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Key Insight: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b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Smart gadgets lead revenue; focus on top categories like Smartphones and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SmartWatches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for growth.</a:t>
          </a:r>
        </a:p>
      </dsp:txBody>
      <dsp:txXfrm>
        <a:off x="408581" y="4811106"/>
        <a:ext cx="5306560" cy="1335816"/>
      </dsp:txXfrm>
    </dsp:sp>
    <dsp:sp modelId="{C5F9E7DA-562E-429A-AE53-398B40B9B982}">
      <dsp:nvSpPr>
        <dsp:cNvPr id="0" name=""/>
        <dsp:cNvSpPr/>
      </dsp:nvSpPr>
      <dsp:spPr>
        <a:xfrm>
          <a:off x="6729906" y="1248554"/>
          <a:ext cx="5462093" cy="3412083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" r="138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383A6-13F9-4C2E-87D4-BF09BDEF18D4}">
      <dsp:nvSpPr>
        <dsp:cNvPr id="0" name=""/>
        <dsp:cNvSpPr/>
      </dsp:nvSpPr>
      <dsp:spPr>
        <a:xfrm>
          <a:off x="7388348" y="4993260"/>
          <a:ext cx="4667949" cy="1211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Top Products Insight: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b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Top 3 drive most revenue; B09GFPVD9Y leads. Prioritize high performers for better ROI.</a:t>
          </a: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388348" y="4993260"/>
        <a:ext cx="4667949" cy="1211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60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307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128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73768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426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2335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390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00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5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7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1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1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690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45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0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9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62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2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graph-chart-sales-increase-841606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komar.blogspot.com/2014/09/recensione-cose-che-nessuno-sa-di.html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versions.bulma.io/0.7.0/documentation/components/car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png"/><Relationship Id="rId4" Type="http://schemas.openxmlformats.org/officeDocument/2006/relationships/diagramData" Target="../diagrams/data1.xml"/><Relationship Id="rId9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3" Type="http://schemas.microsoft.com/office/2007/relationships/hdphoto" Target="../media/hdphoto2.wdp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microsoft.com/office/2007/relationships/hdphoto" Target="../media/hdphoto3.wdp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7869" y="4236211"/>
            <a:ext cx="5268177" cy="53186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FFFF"/>
                </a:solidFill>
              </a:rPr>
              <a:t>Amazon Sales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7868" y="4827727"/>
            <a:ext cx="5268177" cy="1379093"/>
          </a:xfrm>
        </p:spPr>
        <p:txBody>
          <a:bodyPr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By - Akash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Krithik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 - Ashish Rajput</a:t>
            </a:r>
          </a:p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- 07-04-2025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92E477-FE67-243C-0FDA-8F594D962F3B}"/>
              </a:ext>
            </a:extLst>
          </p:cNvPr>
          <p:cNvSpPr txBox="1"/>
          <p:nvPr/>
        </p:nvSpPr>
        <p:spPr>
          <a:xfrm>
            <a:off x="3773103" y="423512"/>
            <a:ext cx="544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Category Trends</a:t>
            </a: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35334B41-3DC1-A423-BDE2-E0015057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938" y="1116933"/>
            <a:ext cx="4731554" cy="41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B2C703-819B-0ADE-438C-DE3BB1CF7C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1305137"/>
              </p:ext>
            </p:extLst>
          </p:nvPr>
        </p:nvGraphicFramePr>
        <p:xfrm>
          <a:off x="254000" y="792480"/>
          <a:ext cx="6299200" cy="4716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531E1DE9-0FCC-CB81-9A1C-056BF413D4D7}"/>
              </a:ext>
            </a:extLst>
          </p:cNvPr>
          <p:cNvSpPr/>
          <p:nvPr/>
        </p:nvSpPr>
        <p:spPr>
          <a:xfrm flipH="1">
            <a:off x="889001" y="5588000"/>
            <a:ext cx="10413998" cy="1188720"/>
          </a:xfrm>
          <a:prstGeom prst="snip1Rect">
            <a:avLst/>
          </a:prstGeom>
          <a:solidFill>
            <a:schemeClr val="accent1">
              <a:alpha val="9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Interpretation:</a:t>
            </a:r>
          </a:p>
          <a:p>
            <a:pPr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Price strongly affects revenue. Ratings have a minor impact, with only a moderate link to revenue and little effect on price.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42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208345-85C3-9C3E-1AFE-EE1A6D2C45D9}"/>
              </a:ext>
            </a:extLst>
          </p:cNvPr>
          <p:cNvSpPr txBox="1"/>
          <p:nvPr/>
        </p:nvSpPr>
        <p:spPr>
          <a:xfrm>
            <a:off x="2623862" y="522832"/>
            <a:ext cx="743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Testing: Rating and Revenue Impact</a:t>
            </a:r>
            <a:endParaRPr lang="en-I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63BEF-AE82-1EA3-722A-7DE481993D9B}"/>
              </a:ext>
            </a:extLst>
          </p:cNvPr>
          <p:cNvSpPr txBox="1"/>
          <p:nvPr/>
        </p:nvSpPr>
        <p:spPr>
          <a:xfrm>
            <a:off x="3615265" y="-55618"/>
            <a:ext cx="544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Category Trends (</a:t>
            </a:r>
            <a:r>
              <a:rPr lang="en-IN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EF29222-814B-2B91-AAF0-99CBD387F8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75436"/>
              </p:ext>
            </p:extLst>
          </p:nvPr>
        </p:nvGraphicFramePr>
        <p:xfrm>
          <a:off x="202499" y="847863"/>
          <a:ext cx="11787001" cy="587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08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F602BA-CFAD-96D8-5127-6EA3294012E7}"/>
              </a:ext>
            </a:extLst>
          </p:cNvPr>
          <p:cNvSpPr txBox="1"/>
          <p:nvPr/>
        </p:nvSpPr>
        <p:spPr>
          <a:xfrm>
            <a:off x="4531360" y="162560"/>
            <a:ext cx="378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Seasonal Sales Analysis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7EA8003-3825-169E-3811-29967DD28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46865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raphic 12" descr="Person with idea with solid fill">
            <a:extLst>
              <a:ext uri="{FF2B5EF4-FFF2-40B4-BE49-F238E27FC236}">
                <a16:creationId xmlns:a16="http://schemas.microsoft.com/office/drawing/2014/main" id="{CC32CD42-671F-B223-0DA4-C7FA5CA69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980" y="4755097"/>
            <a:ext cx="1414780" cy="141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9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FE363B-0CA7-E7FF-05DD-5B6842B88E7A}"/>
              </a:ext>
            </a:extLst>
          </p:cNvPr>
          <p:cNvSpPr txBox="1"/>
          <p:nvPr/>
        </p:nvSpPr>
        <p:spPr>
          <a:xfrm>
            <a:off x="3495040" y="46841"/>
            <a:ext cx="520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Seasonal Sales Analysis (</a:t>
            </a:r>
            <a:r>
              <a:rPr lang="en-IN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B34F48-2DFE-A7B2-E206-69EFA48A6572}"/>
              </a:ext>
            </a:extLst>
          </p:cNvPr>
          <p:cNvSpPr/>
          <p:nvPr/>
        </p:nvSpPr>
        <p:spPr>
          <a:xfrm>
            <a:off x="1315720" y="5024379"/>
            <a:ext cx="9560559" cy="13461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Interpretation: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revenue is driven by products with ratings between 4.1–4.3 and a large number of reviews, while low-rated products (below 3.5) rarely perform well.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2E6E11C-27AC-959F-F0CD-B6C823D1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10" y="691386"/>
            <a:ext cx="7183821" cy="41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46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70DE714-1D73-91D7-67F2-DB9C11B09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666760"/>
            <a:ext cx="8991600" cy="348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672FB2-2E5B-E0D7-A7D2-9C12111FA9AF}"/>
              </a:ext>
            </a:extLst>
          </p:cNvPr>
          <p:cNvSpPr txBox="1"/>
          <p:nvPr/>
        </p:nvSpPr>
        <p:spPr>
          <a:xfrm>
            <a:off x="4307840" y="101600"/>
            <a:ext cx="476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Seller Performance Analysis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8215914D-F353-C281-EEC0-49D4CB534797}"/>
              </a:ext>
            </a:extLst>
          </p:cNvPr>
          <p:cNvSpPr/>
          <p:nvPr/>
        </p:nvSpPr>
        <p:spPr>
          <a:xfrm>
            <a:off x="7787641" y="4257040"/>
            <a:ext cx="4013200" cy="2460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Interpretation: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revenue is mostly driven by moderately priced products (₹0–₹40K), not necessarily the most expensive 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410590E-4ED8-9B46-4A8C-CB4BA924FA46}"/>
              </a:ext>
            </a:extLst>
          </p:cNvPr>
          <p:cNvSpPr/>
          <p:nvPr/>
        </p:nvSpPr>
        <p:spPr>
          <a:xfrm flipH="1">
            <a:off x="391161" y="4257040"/>
            <a:ext cx="4013200" cy="246061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Interpretation: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 with more ratings tend to earn more, highlighting that popularity strongly correlates with higher revenue.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5BB227-88F4-2B8B-285C-CCEDB806A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04361" y="4228020"/>
            <a:ext cx="3383280" cy="23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3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131D3A-BF3F-ED9B-3C4C-FF59F8CD26F6}"/>
              </a:ext>
            </a:extLst>
          </p:cNvPr>
          <p:cNvSpPr txBox="1"/>
          <p:nvPr/>
        </p:nvSpPr>
        <p:spPr>
          <a:xfrm>
            <a:off x="3434079" y="8597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Marketing and Advertising Effectiveness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AB45BAE-E59B-FFB1-5DE3-D19284216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302305"/>
              </p:ext>
            </p:extLst>
          </p:nvPr>
        </p:nvGraphicFramePr>
        <p:xfrm>
          <a:off x="0" y="-71120"/>
          <a:ext cx="12192000" cy="6929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Graphic 13" descr="Marketing with solid fill">
            <a:extLst>
              <a:ext uri="{FF2B5EF4-FFF2-40B4-BE49-F238E27FC236}">
                <a16:creationId xmlns:a16="http://schemas.microsoft.com/office/drawing/2014/main" id="{D6AD3B67-09B9-D4D3-95E3-6128891105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5098" y="2492420"/>
            <a:ext cx="1549233" cy="15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6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937B2B4-2E52-E76E-C7E2-7272B96F5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633" y="812800"/>
            <a:ext cx="7834734" cy="384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92BA67-70EC-40A9-AE5C-2C5B7B222F36}"/>
              </a:ext>
            </a:extLst>
          </p:cNvPr>
          <p:cNvSpPr txBox="1"/>
          <p:nvPr/>
        </p:nvSpPr>
        <p:spPr>
          <a:xfrm>
            <a:off x="2372522" y="138223"/>
            <a:ext cx="7446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Marketing and Advertising Effectiveness (</a:t>
            </a:r>
            <a:r>
              <a:rPr lang="en-IN" sz="24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Contd</a:t>
            </a:r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</a:p>
        </p:txBody>
      </p:sp>
      <p:pic>
        <p:nvPicPr>
          <p:cNvPr id="6" name="Graphic 5" descr="Target Audience with solid fill">
            <a:extLst>
              <a:ext uri="{FF2B5EF4-FFF2-40B4-BE49-F238E27FC236}">
                <a16:creationId xmlns:a16="http://schemas.microsoft.com/office/drawing/2014/main" id="{5D76CB00-0237-C99C-60DD-9901B923B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322" y="2501309"/>
            <a:ext cx="1855382" cy="1855382"/>
          </a:xfrm>
          <a:prstGeom prst="rect">
            <a:avLst/>
          </a:prstGeom>
        </p:spPr>
      </p:pic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EF957DF-3465-D299-7F57-E0218C595D85}"/>
              </a:ext>
            </a:extLst>
          </p:cNvPr>
          <p:cNvSpPr/>
          <p:nvPr/>
        </p:nvSpPr>
        <p:spPr>
          <a:xfrm>
            <a:off x="1046893" y="4875013"/>
            <a:ext cx="10819987" cy="117018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Interpretation:</a:t>
            </a:r>
          </a:p>
          <a:p>
            <a:br>
              <a:rPr lang="en-US" sz="1600" dirty="0"/>
            </a:br>
            <a:r>
              <a:rPr lang="en-US" sz="1600" dirty="0"/>
              <a:t>Rating counts remain low across all discount levels, showing no consistent pattern—high discounts don't guarantee more ratings.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308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C21AED1-C32F-2A1E-8965-2CAD981A2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75" y="806912"/>
            <a:ext cx="6577300" cy="404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713715-768C-30F9-8191-25FCFA11CB0D}"/>
              </a:ext>
            </a:extLst>
          </p:cNvPr>
          <p:cNvSpPr txBox="1"/>
          <p:nvPr/>
        </p:nvSpPr>
        <p:spPr>
          <a:xfrm>
            <a:off x="3962400" y="1016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Reviews and Ratings Impact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1B96B-89BE-7AFF-00C5-0A2F15B69162}"/>
              </a:ext>
            </a:extLst>
          </p:cNvPr>
          <p:cNvSpPr txBox="1"/>
          <p:nvPr/>
        </p:nvSpPr>
        <p:spPr>
          <a:xfrm>
            <a:off x="1718693" y="5099665"/>
            <a:ext cx="9518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Interpretation:</a:t>
            </a:r>
            <a:br>
              <a:rPr lang="en-IN" dirty="0"/>
            </a:br>
            <a:endParaRPr lang="en-IN" dirty="0"/>
          </a:p>
          <a:p>
            <a:r>
              <a:rPr lang="en-US" dirty="0"/>
              <a:t>Frequent negative reviews focus on product issues (like water resistance or battery), platform concerns (Amazon), and vague dissatisfaction (“this,” “that”)—highlighting quality and service problems.</a:t>
            </a:r>
          </a:p>
        </p:txBody>
      </p:sp>
      <p:pic>
        <p:nvPicPr>
          <p:cNvPr id="12" name="Graphic 11" descr="Customer review with solid fill">
            <a:extLst>
              <a:ext uri="{FF2B5EF4-FFF2-40B4-BE49-F238E27FC236}">
                <a16:creationId xmlns:a16="http://schemas.microsoft.com/office/drawing/2014/main" id="{51724147-862C-0562-5C09-AF86E1CE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883" y="2987504"/>
            <a:ext cx="1414130" cy="141413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51329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80BBC3-F882-CEFA-B05D-DB0EF63EACE2}"/>
              </a:ext>
            </a:extLst>
          </p:cNvPr>
          <p:cNvSpPr txBox="1"/>
          <p:nvPr/>
        </p:nvSpPr>
        <p:spPr>
          <a:xfrm>
            <a:off x="3535680" y="135374"/>
            <a:ext cx="6522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and Supply Chain Management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29B34BD-FD09-AA6D-7817-624EF74B4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04" y="901008"/>
            <a:ext cx="10139680" cy="35359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ED110C-8C0C-B35F-D4AB-06071EF04C28}"/>
              </a:ext>
            </a:extLst>
          </p:cNvPr>
          <p:cNvSpPr txBox="1"/>
          <p:nvPr/>
        </p:nvSpPr>
        <p:spPr>
          <a:xfrm>
            <a:off x="1391920" y="4559280"/>
            <a:ext cx="96723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b="1" dirty="0">
                <a:solidFill>
                  <a:schemeClr val="bg1"/>
                </a:solidFill>
              </a:rPr>
              <a:t>Interpretation:</a:t>
            </a:r>
            <a:br>
              <a:rPr lang="en-IN" dirty="0"/>
            </a:br>
            <a:endParaRPr lang="en-I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Smartphones like Redmi 9 series and Samsung Galaxy S20 FE 5G show the fastest inventory turnover, indicating high demand. Smart TVs also perform steadily, while the SanDisk SSD lags with slower stock movement.</a:t>
            </a:r>
          </a:p>
        </p:txBody>
      </p:sp>
    </p:spTree>
    <p:extLst>
      <p:ext uri="{BB962C8B-B14F-4D97-AF65-F5344CB8AC3E}">
        <p14:creationId xmlns:p14="http://schemas.microsoft.com/office/powerpoint/2010/main" val="10671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9ACD1-A119-166A-9134-E5C3F9AA448C}"/>
              </a:ext>
            </a:extLst>
          </p:cNvPr>
          <p:cNvSpPr txBox="1"/>
          <p:nvPr/>
        </p:nvSpPr>
        <p:spPr>
          <a:xfrm>
            <a:off x="2966720" y="94734"/>
            <a:ext cx="751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and Supply Chain Management (</a:t>
            </a:r>
            <a:r>
              <a:rPr lang="en-IN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1EB1AAF-C511-9B6A-D4D9-109FD6562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808" y="711150"/>
            <a:ext cx="7518399" cy="37249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17007BE-DB59-224F-6752-2EC598F34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614" y="4932825"/>
            <a:ext cx="8618483" cy="1477328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0"/>
                  <a:lumMod val="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dist="35921" dir="2700000" sx="1000" sy="1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Interpretation: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Supplier A leads in on-time delivery, followed closely by B. Supplier C lags behind, and Supplier D performs the worst with the lowest delivery reliability.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3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2E0DF4-AD30-06FD-7051-F204997BA1CF}"/>
              </a:ext>
            </a:extLst>
          </p:cNvPr>
          <p:cNvSpPr txBox="1"/>
          <p:nvPr/>
        </p:nvSpPr>
        <p:spPr>
          <a:xfrm>
            <a:off x="948088" y="947330"/>
            <a:ext cx="937447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Amazon sales data to understand customer behavior, product performance, and revenue trends.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Leverage data insights to improve marketing, pricing, and growth strategies using Python tools.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Clean and preprocess sales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Segment customers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trends and revenue patterns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Visualize key metrics and behaviors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 strategic decisions in pricing, marketing, and inventory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9CDF5-DBC0-9BF2-C9F1-9E59F08F93B1}"/>
              </a:ext>
            </a:extLst>
          </p:cNvPr>
          <p:cNvSpPr txBox="1"/>
          <p:nvPr/>
        </p:nvSpPr>
        <p:spPr>
          <a:xfrm>
            <a:off x="1869440" y="106898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77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494905-1771-B06F-600E-7C24CD3B9BAE}"/>
              </a:ext>
            </a:extLst>
          </p:cNvPr>
          <p:cNvSpPr txBox="1"/>
          <p:nvPr/>
        </p:nvSpPr>
        <p:spPr>
          <a:xfrm>
            <a:off x="4196080" y="1252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Competitor Analysis</a:t>
            </a:r>
            <a:endParaRPr lang="en-IN" sz="2400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6461F46-E447-A8A1-6BC8-BDACA4F5B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29" y="710565"/>
            <a:ext cx="6965632" cy="4155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24D2B-874B-CC25-FF03-03AB26678434}"/>
              </a:ext>
            </a:extLst>
          </p:cNvPr>
          <p:cNvSpPr txBox="1"/>
          <p:nvPr/>
        </p:nvSpPr>
        <p:spPr>
          <a:xfrm>
            <a:off x="1097280" y="4978460"/>
            <a:ext cx="11094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We're offering lower discounts across all categories, which may reduce competitiveness against rival pricing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1411177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60DC1B-0EBE-450B-BC5A-9D5965615734}"/>
              </a:ext>
            </a:extLst>
          </p:cNvPr>
          <p:cNvSpPr/>
          <p:nvPr/>
        </p:nvSpPr>
        <p:spPr>
          <a:xfrm>
            <a:off x="0" y="0"/>
            <a:ext cx="12192000" cy="4267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IN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Amazon Sales </a:t>
            </a:r>
            <a:r>
              <a:rPr lang="en-IN" sz="3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Inteligence</a:t>
            </a:r>
            <a:r>
              <a:rPr lang="en-IN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B0C09-1220-DA6C-CFFA-04336280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720"/>
            <a:ext cx="12192000" cy="6478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9D074-F72B-8EB1-12DD-0DF11F97F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3759" y="72841"/>
            <a:ext cx="934721" cy="281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320531-3E25-3E98-19BB-19A11D5C2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196320" y="1137920"/>
            <a:ext cx="843280" cy="8432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56335-C8FF-F511-3CCC-387CF5C31BD2}"/>
              </a:ext>
            </a:extLst>
          </p:cNvPr>
          <p:cNvSpPr/>
          <p:nvPr/>
        </p:nvSpPr>
        <p:spPr>
          <a:xfrm>
            <a:off x="477520" y="609600"/>
            <a:ext cx="2082800" cy="104648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3"/>
                </a:solidFill>
                <a:latin typeface="Arial Black" panose="020B0A04020102020204" pitchFamily="34" charset="0"/>
              </a:rPr>
              <a:t>Sales Revenue</a:t>
            </a:r>
          </a:p>
          <a:p>
            <a:pPr algn="ctr"/>
            <a:r>
              <a:rPr lang="en-IN" sz="3600" b="1" dirty="0">
                <a:ln/>
                <a:solidFill>
                  <a:schemeClr val="accent3"/>
                </a:solidFill>
                <a:latin typeface="Arial Black" panose="020B0A04020102020204" pitchFamily="34" charset="0"/>
              </a:rPr>
              <a:t>276B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E0CFB1-1C08-D82D-76A5-51B2B178AB89}"/>
              </a:ext>
            </a:extLst>
          </p:cNvPr>
          <p:cNvSpPr/>
          <p:nvPr/>
        </p:nvSpPr>
        <p:spPr>
          <a:xfrm>
            <a:off x="3251200" y="609600"/>
            <a:ext cx="2092960" cy="105664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b="1" dirty="0">
                <a:ln/>
                <a:solidFill>
                  <a:schemeClr val="accent3"/>
                </a:solidFill>
                <a:latin typeface="Arial Black" panose="020B0A04020102020204" pitchFamily="34" charset="0"/>
              </a:rPr>
              <a:t>KPI</a:t>
            </a:r>
          </a:p>
          <a:p>
            <a:pPr algn="ctr"/>
            <a:r>
              <a:rPr lang="en-IN" sz="3600" b="1" dirty="0">
                <a:ln/>
                <a:solidFill>
                  <a:schemeClr val="accent3"/>
                </a:solidFill>
                <a:latin typeface="Arial Black" panose="020B0A04020102020204" pitchFamily="34" charset="0"/>
              </a:rPr>
              <a:t>178K</a:t>
            </a:r>
          </a:p>
        </p:txBody>
      </p:sp>
    </p:spTree>
    <p:extLst>
      <p:ext uri="{BB962C8B-B14F-4D97-AF65-F5344CB8AC3E}">
        <p14:creationId xmlns:p14="http://schemas.microsoft.com/office/powerpoint/2010/main" val="331614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D4AC0F-C645-1F48-058B-8C348547EBFB}"/>
              </a:ext>
            </a:extLst>
          </p:cNvPr>
          <p:cNvSpPr txBox="1"/>
          <p:nvPr/>
        </p:nvSpPr>
        <p:spPr>
          <a:xfrm>
            <a:off x="3048000" y="1818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FD903-DF82-883F-EE11-BABE74D072E0}"/>
              </a:ext>
            </a:extLst>
          </p:cNvPr>
          <p:cNvSpPr txBox="1"/>
          <p:nvPr/>
        </p:nvSpPr>
        <p:spPr>
          <a:xfrm>
            <a:off x="1178560" y="1854538"/>
            <a:ext cx="79654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🔹 Overall Interpretation</a:t>
            </a:r>
          </a:p>
          <a:p>
            <a:pPr>
              <a:buNone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Throughout our multi-phase analysis of Amazon sales data, we uncovered key insights on customer behavior, product performance, and operational strategies.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These findings support data-driven decision-making for growth, customer retention, and market competitiveness.</a:t>
            </a:r>
          </a:p>
        </p:txBody>
      </p:sp>
    </p:spTree>
    <p:extLst>
      <p:ext uri="{BB962C8B-B14F-4D97-AF65-F5344CB8AC3E}">
        <p14:creationId xmlns:p14="http://schemas.microsoft.com/office/powerpoint/2010/main" val="3295510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3E91-EDE5-5BFA-A23F-3E294C6230A3}"/>
              </a:ext>
            </a:extLst>
          </p:cNvPr>
          <p:cNvSpPr txBox="1"/>
          <p:nvPr/>
        </p:nvSpPr>
        <p:spPr>
          <a:xfrm>
            <a:off x="802640" y="602685"/>
            <a:ext cx="108712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Smartphones and Smart TVs are the top revenue generators.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Customers fall into three main spending segments, with high spenders spread across all price points.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Discounts between 21–30% are most effective; minimal discounts lead to low sales.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Higher-rated products and those with more reviews generate significantly more revenue.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Customer feedback volume matters more than rating scores.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Logistic regression helps identify high-revenue customers; linear models struggle with revenue prediction.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Inventory turnover is highest for popular smartphones and TVs.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Supplier A leads in delivery performance; others need improvement.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Amazon’s discounts are lower than competitors, which may affect market competitiveness.</a:t>
            </a:r>
          </a:p>
        </p:txBody>
      </p:sp>
    </p:spTree>
    <p:extLst>
      <p:ext uri="{BB962C8B-B14F-4D97-AF65-F5344CB8AC3E}">
        <p14:creationId xmlns:p14="http://schemas.microsoft.com/office/powerpoint/2010/main" val="382486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666ED1-1229-99B8-2888-530DBF72B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192" y="223520"/>
            <a:ext cx="6380927" cy="6065520"/>
          </a:xfrm>
          <a:prstGeom prst="rect">
            <a:avLst/>
          </a:prstGeom>
          <a:noFill/>
          <a:effectLst>
            <a:outerShdw blurRad="558800" dist="50800" dir="5400000" sx="200000" sy="200000" algn="ctr" rotWithShape="0">
              <a:srgbClr val="000000"/>
            </a:outerShdw>
            <a:reflection stA="22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98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A3C7A-6B19-EF10-7997-6E74784E4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9AE1B-AE9E-1F17-4E43-C3B6EEB578A2}"/>
              </a:ext>
            </a:extLst>
          </p:cNvPr>
          <p:cNvSpPr txBox="1"/>
          <p:nvPr/>
        </p:nvSpPr>
        <p:spPr>
          <a:xfrm>
            <a:off x="1330960" y="1185704"/>
            <a:ext cx="72237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presentation will explore the following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focus areas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Sales Performance Analysis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Pricing Strategy Evaluation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Customer Demographics and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Product Category Trends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Seasonal Sales Analysis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Seller Performance Analysis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Marketing and Advertising Effectiveness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Customer Reviews and Ratings Impact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Inventory and Supply Chain Management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Competitor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A35F9-4BDA-7C1C-B5EB-52F9EFF96BAF}"/>
              </a:ext>
            </a:extLst>
          </p:cNvPr>
          <p:cNvSpPr txBox="1"/>
          <p:nvPr/>
        </p:nvSpPr>
        <p:spPr>
          <a:xfrm>
            <a:off x="3078480" y="142240"/>
            <a:ext cx="510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3E88D-9618-DB0A-BB27-2DB23240B954}"/>
              </a:ext>
            </a:extLst>
          </p:cNvPr>
          <p:cNvSpPr txBox="1"/>
          <p:nvPr/>
        </p:nvSpPr>
        <p:spPr>
          <a:xfrm>
            <a:off x="3230880" y="294640"/>
            <a:ext cx="54703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Areas Overview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810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D09E-6D76-2B07-C7B0-05396A2B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120" y="584200"/>
            <a:ext cx="3810000" cy="482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Objectives</a:t>
            </a:r>
            <a:endParaRPr lang="en-IN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72810-E2A3-5554-8201-82BC07102F91}"/>
              </a:ext>
            </a:extLst>
          </p:cNvPr>
          <p:cNvSpPr txBox="1"/>
          <p:nvPr/>
        </p:nvSpPr>
        <p:spPr>
          <a:xfrm>
            <a:off x="1351280" y="2131874"/>
            <a:ext cx="100685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high-value customers and their buying behavior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customers for targeted marketing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Uncover pricing, discount, and revenue trends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 product performance to optimize pricing and stock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Enable data-driven strategies for customer engagement and profitability</a:t>
            </a:r>
          </a:p>
        </p:txBody>
      </p:sp>
    </p:spTree>
    <p:extLst>
      <p:ext uri="{BB962C8B-B14F-4D97-AF65-F5344CB8AC3E}">
        <p14:creationId xmlns:p14="http://schemas.microsoft.com/office/powerpoint/2010/main" val="258369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usinessperson on a computer">
            <a:extLst>
              <a:ext uri="{FF2B5EF4-FFF2-40B4-BE49-F238E27FC236}">
                <a16:creationId xmlns:a16="http://schemas.microsoft.com/office/drawing/2014/main" id="{55BC55C1-7F03-C2B9-A6BD-49B1DB4CD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4000"/>
                    </a14:imgEffect>
                    <a14:imgEffect>
                      <a14:colorTemperature colorTemp="8290"/>
                    </a14:imgEffect>
                  </a14:imgLayer>
                </a14:imgProps>
              </a:ext>
            </a:extLst>
          </a:blip>
          <a:srcRect l="-295" r="2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282C4B-60FC-E557-D0B3-AD6141611ECB}"/>
              </a:ext>
            </a:extLst>
          </p:cNvPr>
          <p:cNvSpPr txBox="1"/>
          <p:nvPr/>
        </p:nvSpPr>
        <p:spPr>
          <a:xfrm>
            <a:off x="4196079" y="233680"/>
            <a:ext cx="462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Performance Analysis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CFD4F25-B048-CECA-3045-3AE50FC15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385679"/>
              </p:ext>
            </p:extLst>
          </p:nvPr>
        </p:nvGraphicFramePr>
        <p:xfrm>
          <a:off x="0" y="568960"/>
          <a:ext cx="12192000" cy="6289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Rocket">
                <a:extLst>
                  <a:ext uri="{FF2B5EF4-FFF2-40B4-BE49-F238E27FC236}">
                    <a16:creationId xmlns:a16="http://schemas.microsoft.com/office/drawing/2014/main" id="{5F9EB81C-784C-DB02-F32D-CE2313060B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7037223"/>
                  </p:ext>
                </p:extLst>
              </p:nvPr>
            </p:nvGraphicFramePr>
            <p:xfrm>
              <a:off x="5502298" y="4526647"/>
              <a:ext cx="1187403" cy="256503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87403" cy="2565033"/>
                    </a:xfrm>
                    <a:prstGeom prst="rect">
                      <a:avLst/>
                    </a:prstGeom>
                  </am3d:spPr>
                  <am3d:camera>
                    <am3d:pos x="0" y="0" z="57476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2385" d="1000000"/>
                    <am3d:preTrans dx="0" dy="-181391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864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Rocket">
                <a:extLst>
                  <a:ext uri="{FF2B5EF4-FFF2-40B4-BE49-F238E27FC236}">
                    <a16:creationId xmlns:a16="http://schemas.microsoft.com/office/drawing/2014/main" id="{5F9EB81C-784C-DB02-F32D-CE2313060B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02298" y="4526647"/>
                <a:ext cx="1187403" cy="25650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06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5DA91-686C-5155-6D0A-03BBB97ED570}"/>
              </a:ext>
            </a:extLst>
          </p:cNvPr>
          <p:cNvSpPr txBox="1"/>
          <p:nvPr/>
        </p:nvSpPr>
        <p:spPr>
          <a:xfrm>
            <a:off x="3921759" y="43138"/>
            <a:ext cx="6329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Performance Analysis (</a:t>
            </a:r>
            <a:r>
              <a:rPr lang="en-IN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E0BA71-D949-463A-B084-EAC9CD059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24622"/>
              </p:ext>
            </p:extLst>
          </p:nvPr>
        </p:nvGraphicFramePr>
        <p:xfrm>
          <a:off x="257206" y="81817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3712F9-9631-20A9-0C43-EE109F4B3405}"/>
              </a:ext>
            </a:extLst>
          </p:cNvPr>
          <p:cNvSpPr/>
          <p:nvPr/>
        </p:nvSpPr>
        <p:spPr>
          <a:xfrm>
            <a:off x="8724234" y="1855573"/>
            <a:ext cx="3210560" cy="2620128"/>
          </a:xfrm>
          <a:prstGeom prst="roundRect">
            <a:avLst/>
          </a:prstGeom>
          <a:solidFill>
            <a:schemeClr val="lt1">
              <a:alpha val="1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Why It Matters: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Aids revenue prediction and sales trend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Strengthens</a:t>
            </a:r>
            <a:endParaRPr lang="en-IN" dirty="0"/>
          </a:p>
        </p:txBody>
      </p:sp>
      <p:pic>
        <p:nvPicPr>
          <p:cNvPr id="26" name="Graphic 25" descr="Back with solid fill">
            <a:extLst>
              <a:ext uri="{FF2B5EF4-FFF2-40B4-BE49-F238E27FC236}">
                <a16:creationId xmlns:a16="http://schemas.microsoft.com/office/drawing/2014/main" id="{F495199C-289E-9E4B-9AD5-341C3AD8B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8006" y="27998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3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312E56-B3BB-23FD-4EC0-D13CC9FAE97D}"/>
              </a:ext>
            </a:extLst>
          </p:cNvPr>
          <p:cNvSpPr txBox="1"/>
          <p:nvPr/>
        </p:nvSpPr>
        <p:spPr>
          <a:xfrm>
            <a:off x="2250706" y="843677"/>
            <a:ext cx="797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Machine Learning for Revenue Prediction and Customer Identification.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9A9B2-5EEF-CD8C-8DCD-C1FD95000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10" y="2049332"/>
            <a:ext cx="3077004" cy="7621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BAD9F-9C1E-9B96-8C0B-778C912DB5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696671"/>
            <a:ext cx="5134122" cy="2685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461F73-CB65-1B18-8A14-E42554083E8B}"/>
              </a:ext>
            </a:extLst>
          </p:cNvPr>
          <p:cNvSpPr txBox="1"/>
          <p:nvPr/>
        </p:nvSpPr>
        <p:spPr>
          <a:xfrm>
            <a:off x="4504624" y="257759"/>
            <a:ext cx="4995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Pricing Strategy Evaluation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C527093-1AAB-94BE-1ED6-EB21BA1CE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60882"/>
              </p:ext>
            </p:extLst>
          </p:nvPr>
        </p:nvGraphicFramePr>
        <p:xfrm>
          <a:off x="323370" y="3423920"/>
          <a:ext cx="4411190" cy="200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9A7B239-56BD-08A7-2D41-1B476C7E8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448861"/>
              </p:ext>
            </p:extLst>
          </p:nvPr>
        </p:nvGraphicFramePr>
        <p:xfrm>
          <a:off x="6502732" y="4588410"/>
          <a:ext cx="4320658" cy="221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92735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3A74F376-60E0-4992-B20A-4F15E17ABD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>
                                            <p:graphicEl>
                                              <a:dgm id="{3A74F376-60E0-4992-B20A-4F15E17ABD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B732D701-70BA-4741-8554-D3CC121161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>
                                            <p:graphicEl>
                                              <a:dgm id="{B732D701-70BA-4741-8554-D3CC121161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BD2EBD27-6D7C-43AC-9800-600803F74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Dgm bld="lvlOne"/>
        </p:bldSub>
      </p:bldGraphic>
      <p:bldGraphic spid="1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5C30DB-53FE-9687-E5F2-7AF030D74D98}"/>
              </a:ext>
            </a:extLst>
          </p:cNvPr>
          <p:cNvSpPr txBox="1"/>
          <p:nvPr/>
        </p:nvSpPr>
        <p:spPr>
          <a:xfrm>
            <a:off x="2583848" y="549139"/>
            <a:ext cx="860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Segmentation &amp; Limited Revenue Prediction</a:t>
            </a:r>
            <a:endParaRPr lang="en-IN" sz="2400" b="1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036F9-9460-779D-A884-18039DC711CE}"/>
              </a:ext>
            </a:extLst>
          </p:cNvPr>
          <p:cNvSpPr txBox="1"/>
          <p:nvPr/>
        </p:nvSpPr>
        <p:spPr>
          <a:xfrm>
            <a:off x="4311584" y="26926"/>
            <a:ext cx="529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Pricing Strategy Evaluation (</a:t>
            </a:r>
            <a:r>
              <a:rPr lang="en-IN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B6910E3-0A36-7C46-4C33-66C49EF6F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70866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707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F26418-0A7B-F43A-88DA-6F16FBC26CE7}"/>
              </a:ext>
            </a:extLst>
          </p:cNvPr>
          <p:cNvSpPr txBox="1"/>
          <p:nvPr/>
        </p:nvSpPr>
        <p:spPr>
          <a:xfrm>
            <a:off x="3234088" y="134753"/>
            <a:ext cx="6275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Demographics and </a:t>
            </a:r>
            <a:r>
              <a:rPr lang="en-IN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en-IN" sz="2400" b="1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Network with solid fill">
            <a:extLst>
              <a:ext uri="{FF2B5EF4-FFF2-40B4-BE49-F238E27FC236}">
                <a16:creationId xmlns:a16="http://schemas.microsoft.com/office/drawing/2014/main" id="{191AA27A-3ABB-A483-00CA-39CC08752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88" y="561382"/>
            <a:ext cx="4318000" cy="4318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B0F2FA2-AE21-CFF8-215E-D6D9D2BF8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490490"/>
              </p:ext>
            </p:extLst>
          </p:nvPr>
        </p:nvGraphicFramePr>
        <p:xfrm>
          <a:off x="1" y="1"/>
          <a:ext cx="12192000" cy="6879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05768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17642</TotalTime>
  <Words>1160</Words>
  <Application>Microsoft Office PowerPoint</Application>
  <PresentationFormat>Widescreen</PresentationFormat>
  <Paragraphs>174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Algerian</vt:lpstr>
      <vt:lpstr>Arial</vt:lpstr>
      <vt:lpstr>Arial Black</vt:lpstr>
      <vt:lpstr>Calibri</vt:lpstr>
      <vt:lpstr>Century Gothic</vt:lpstr>
      <vt:lpstr>Wingdings</vt:lpstr>
      <vt:lpstr>Wingdings 3</vt:lpstr>
      <vt:lpstr>Ion</vt:lpstr>
      <vt:lpstr>Amazon Sales Data Analysis</vt:lpstr>
      <vt:lpstr>PowerPoint Presentation</vt:lpstr>
      <vt:lpstr>PowerPoint Presentation</vt:lpstr>
      <vt:lpstr>Business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AKASH KRITHIK K</dc:creator>
  <cp:lastModifiedBy>AKASH KRITHIK K</cp:lastModifiedBy>
  <cp:revision>47</cp:revision>
  <dcterms:created xsi:type="dcterms:W3CDTF">2025-04-04T04:12:18Z</dcterms:created>
  <dcterms:modified xsi:type="dcterms:W3CDTF">2025-05-14T13:54:02Z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